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9" r:id="rId1"/>
    <p:sldMasterId id="2147483756" r:id="rId2"/>
  </p:sldMasterIdLst>
  <p:notesMasterIdLst>
    <p:notesMasterId r:id="rId27"/>
  </p:notesMasterIdLst>
  <p:sldIdLst>
    <p:sldId id="256" r:id="rId3"/>
    <p:sldId id="257" r:id="rId4"/>
    <p:sldId id="280" r:id="rId5"/>
    <p:sldId id="274" r:id="rId6"/>
    <p:sldId id="275" r:id="rId7"/>
    <p:sldId id="259" r:id="rId8"/>
    <p:sldId id="266" r:id="rId9"/>
    <p:sldId id="260" r:id="rId10"/>
    <p:sldId id="261" r:id="rId11"/>
    <p:sldId id="262" r:id="rId12"/>
    <p:sldId id="263" r:id="rId13"/>
    <p:sldId id="264" r:id="rId14"/>
    <p:sldId id="265" r:id="rId15"/>
    <p:sldId id="269" r:id="rId16"/>
    <p:sldId id="258" r:id="rId17"/>
    <p:sldId id="282" r:id="rId18"/>
    <p:sldId id="272" r:id="rId19"/>
    <p:sldId id="270" r:id="rId20"/>
    <p:sldId id="279" r:id="rId21"/>
    <p:sldId id="278" r:id="rId22"/>
    <p:sldId id="277" r:id="rId23"/>
    <p:sldId id="271" r:id="rId24"/>
    <p:sldId id="273"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C7068D-BF88-449F-B5D6-B07A5642BE7A}" v="2" dt="2025-10-20T07:31:57.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117" d="100"/>
          <a:sy n="117" d="100"/>
        </p:scale>
        <p:origin x="13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A DURAK" userId="590519ad-aafd-4155-8d86-c3dbfbb71bd3" providerId="ADAL" clId="{CFA1B78C-5EB3-42C6-A0A4-4E11441CEED3}"/>
    <pc:docChg chg="undo custSel addSld delSld modSld sldOrd">
      <pc:chgData name="NİSA DURAK" userId="590519ad-aafd-4155-8d86-c3dbfbb71bd3" providerId="ADAL" clId="{CFA1B78C-5EB3-42C6-A0A4-4E11441CEED3}" dt="2025-10-20T07:31:57.119" v="27"/>
      <pc:docMkLst>
        <pc:docMk/>
      </pc:docMkLst>
      <pc:sldChg chg="modSp mod">
        <pc:chgData name="NİSA DURAK" userId="590519ad-aafd-4155-8d86-c3dbfbb71bd3" providerId="ADAL" clId="{CFA1B78C-5EB3-42C6-A0A4-4E11441CEED3}" dt="2025-10-17T06:54:36.694" v="12" actId="20577"/>
        <pc:sldMkLst>
          <pc:docMk/>
          <pc:sldMk cId="1394322704" sldId="256"/>
        </pc:sldMkLst>
        <pc:spChg chg="mod">
          <ac:chgData name="NİSA DURAK" userId="590519ad-aafd-4155-8d86-c3dbfbb71bd3" providerId="ADAL" clId="{CFA1B78C-5EB3-42C6-A0A4-4E11441CEED3}" dt="2025-10-17T06:54:36.694" v="12" actId="20577"/>
          <ac:spMkLst>
            <pc:docMk/>
            <pc:sldMk cId="1394322704" sldId="256"/>
            <ac:spMk id="2" creationId="{D941B040-BDE8-4725-BCDA-14F1847F5328}"/>
          </ac:spMkLst>
        </pc:spChg>
      </pc:sldChg>
      <pc:sldChg chg="ord">
        <pc:chgData name="NİSA DURAK" userId="590519ad-aafd-4155-8d86-c3dbfbb71bd3" providerId="ADAL" clId="{CFA1B78C-5EB3-42C6-A0A4-4E11441CEED3}" dt="2025-10-17T07:13:35.776" v="25"/>
        <pc:sldMkLst>
          <pc:docMk/>
          <pc:sldMk cId="2835796667" sldId="258"/>
        </pc:sldMkLst>
      </pc:sldChg>
      <pc:sldChg chg="modSp mod">
        <pc:chgData name="NİSA DURAK" userId="590519ad-aafd-4155-8d86-c3dbfbb71bd3" providerId="ADAL" clId="{CFA1B78C-5EB3-42C6-A0A4-4E11441CEED3}" dt="2025-10-17T06:02:58.896" v="6" actId="20577"/>
        <pc:sldMkLst>
          <pc:docMk/>
          <pc:sldMk cId="1984344488" sldId="269"/>
        </pc:sldMkLst>
        <pc:spChg chg="mod">
          <ac:chgData name="NİSA DURAK" userId="590519ad-aafd-4155-8d86-c3dbfbb71bd3" providerId="ADAL" clId="{CFA1B78C-5EB3-42C6-A0A4-4E11441CEED3}" dt="2025-10-17T06:02:58.896" v="6" actId="20577"/>
          <ac:spMkLst>
            <pc:docMk/>
            <pc:sldMk cId="1984344488" sldId="269"/>
            <ac:spMk id="3" creationId="{E81B0133-7355-B5BF-7B8D-4D62A4F5BF5A}"/>
          </ac:spMkLst>
        </pc:spChg>
      </pc:sldChg>
      <pc:sldChg chg="addSp delSp modSp add del mod">
        <pc:chgData name="NİSA DURAK" userId="590519ad-aafd-4155-8d86-c3dbfbb71bd3" providerId="ADAL" clId="{CFA1B78C-5EB3-42C6-A0A4-4E11441CEED3}" dt="2025-10-20T07:31:57.119" v="27"/>
        <pc:sldMkLst>
          <pc:docMk/>
          <pc:sldMk cId="3448042398" sldId="276"/>
        </pc:sldMkLst>
      </pc:sldChg>
      <pc:sldChg chg="new del">
        <pc:chgData name="NİSA DURAK" userId="590519ad-aafd-4155-8d86-c3dbfbb71bd3" providerId="ADAL" clId="{CFA1B78C-5EB3-42C6-A0A4-4E11441CEED3}" dt="2025-10-17T07:12:46.787" v="17" actId="47"/>
        <pc:sldMkLst>
          <pc:docMk/>
          <pc:sldMk cId="2265917830" sldId="281"/>
        </pc:sldMkLst>
      </pc:sldChg>
      <pc:sldChg chg="add">
        <pc:chgData name="NİSA DURAK" userId="590519ad-aafd-4155-8d86-c3dbfbb71bd3" providerId="ADAL" clId="{CFA1B78C-5EB3-42C6-A0A4-4E11441CEED3}" dt="2025-10-17T07:12:44.117" v="16"/>
        <pc:sldMkLst>
          <pc:docMk/>
          <pc:sldMk cId="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F914E-8F44-4856-BE4D-0103A0DCF9FA}" type="datetimeFigureOut">
              <a:rPr lang="tr-TR" smtClean="0"/>
              <a:t>20.10.2025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BB4CB-47FB-40D5-84D0-0EEA77F62239}" type="slidenum">
              <a:rPr lang="tr-TR" smtClean="0"/>
              <a:t>‹#›</a:t>
            </a:fld>
            <a:endParaRPr lang="tr-TR"/>
          </a:p>
        </p:txBody>
      </p:sp>
    </p:spTree>
    <p:extLst>
      <p:ext uri="{BB962C8B-B14F-4D97-AF65-F5344CB8AC3E}">
        <p14:creationId xmlns:p14="http://schemas.microsoft.com/office/powerpoint/2010/main" val="278634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48D9489-FFC6-463E-84ED-DD4125E9E3D6}"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92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174722F-6023-48FA-87DE-36D2AB3A9E72}"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526957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174722F-6023-48FA-87DE-36D2AB3A9E72}"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681337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174722F-6023-48FA-87DE-36D2AB3A9E72}"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36388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174722F-6023-48FA-87DE-36D2AB3A9E72}"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956880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174722F-6023-48FA-87DE-36D2AB3A9E72}"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412817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DBA010B-032E-4332-A986-87545A445C2C}"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73854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433304-716E-4FDE-945E-7F65EE9DAA94}"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709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609480"/>
            <a:ext cx="6346800" cy="1319760"/>
          </a:xfrm>
          <a:prstGeom prst="rect">
            <a:avLst/>
          </a:prstGeom>
          <a:noFill/>
          <a:ln w="0">
            <a:noFill/>
          </a:ln>
        </p:spPr>
        <p:txBody>
          <a:bodyPr lIns="0" tIns="0" rIns="0" bIns="0" anchor="ctr">
            <a:spAutoFit/>
          </a:bodyPr>
          <a:lstStyle/>
          <a:p>
            <a:pPr indent="0" algn="ctr">
              <a:buNone/>
            </a:pPr>
            <a:endParaRPr lang="tr-TR" sz="4400" b="0" u="none" strike="noStrike">
              <a:solidFill>
                <a:srgbClr val="000000"/>
              </a:solidFill>
              <a:effectLst/>
              <a:uFillTx/>
              <a:latin typeface="Arial"/>
            </a:endParaRPr>
          </a:p>
        </p:txBody>
      </p:sp>
      <p:sp>
        <p:nvSpPr>
          <p:cNvPr id="294" name="PlaceHolder 2"/>
          <p:cNvSpPr>
            <a:spLocks noGrp="1"/>
          </p:cNvSpPr>
          <p:nvPr>
            <p:ph/>
          </p:nvPr>
        </p:nvSpPr>
        <p:spPr>
          <a:xfrm>
            <a:off x="609480" y="2160720"/>
            <a:ext cx="6346800" cy="3879720"/>
          </a:xfrm>
          <a:prstGeom prst="rect">
            <a:avLst/>
          </a:prstGeom>
          <a:noFill/>
          <a:ln w="0">
            <a:noFill/>
          </a:ln>
        </p:spPr>
        <p:txBody>
          <a:bodyPr lIns="0" tIns="0" rIns="0" bIns="0" anchor="t">
            <a:normAutofit/>
          </a:bodyPr>
          <a:lstStyle/>
          <a:p>
            <a:pPr indent="0">
              <a:spcBef>
                <a:spcPts val="1417"/>
              </a:spcBef>
              <a:buNone/>
            </a:pPr>
            <a:endParaRPr lang="tr-TR" sz="3200" b="0" u="none" strike="noStrike">
              <a:solidFill>
                <a:srgbClr val="000000"/>
              </a:solidFill>
              <a:effectLst/>
              <a:uFillTx/>
              <a:latin typeface="Arial"/>
            </a:endParaRPr>
          </a:p>
        </p:txBody>
      </p:sp>
      <p:sp>
        <p:nvSpPr>
          <p:cNvPr id="4" name="PlaceHolder 3"/>
          <p:cNvSpPr>
            <a:spLocks noGrp="1"/>
          </p:cNvSpPr>
          <p:nvPr>
            <p:ph type="ftr" idx="47"/>
          </p:nvPr>
        </p:nvSpPr>
        <p:spPr/>
        <p:txBody>
          <a:bodyPr/>
          <a:lstStyle/>
          <a:p>
            <a:r>
              <a:t>Footer</a:t>
            </a:r>
          </a:p>
        </p:txBody>
      </p:sp>
      <p:sp>
        <p:nvSpPr>
          <p:cNvPr id="5" name="PlaceHolder 4"/>
          <p:cNvSpPr>
            <a:spLocks noGrp="1"/>
          </p:cNvSpPr>
          <p:nvPr>
            <p:ph type="sldNum" idx="48"/>
          </p:nvPr>
        </p:nvSpPr>
        <p:spPr/>
        <p:txBody>
          <a:bodyPr/>
          <a:lstStyle/>
          <a:p>
            <a:fld id="{3ADB441F-12C1-4198-9684-F80D9F0F1F3C}" type="slidenum">
              <a:t>‹#›</a:t>
            </a:fld>
            <a:endParaRPr/>
          </a:p>
        </p:txBody>
      </p:sp>
      <p:sp>
        <p:nvSpPr>
          <p:cNvPr id="6" name="PlaceHolder 5"/>
          <p:cNvSpPr>
            <a:spLocks noGrp="1"/>
          </p:cNvSpPr>
          <p:nvPr>
            <p:ph type="dt" idx="46"/>
          </p:nvPr>
        </p:nvSpPr>
        <p:spPr/>
        <p:txBody>
          <a:bodyPr/>
          <a:lstStyle/>
          <a:p>
            <a:endParaRPr/>
          </a:p>
        </p:txBody>
      </p:sp>
    </p:spTree>
    <p:extLst>
      <p:ext uri="{BB962C8B-B14F-4D97-AF65-F5344CB8AC3E}">
        <p14:creationId xmlns:p14="http://schemas.microsoft.com/office/powerpoint/2010/main" val="2795713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Başlık ve İçerik">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609480"/>
            <a:ext cx="6346800" cy="1319760"/>
          </a:xfrm>
          <a:prstGeom prst="rect">
            <a:avLst/>
          </a:prstGeom>
          <a:noFill/>
          <a:ln w="0">
            <a:noFill/>
          </a:ln>
        </p:spPr>
        <p:txBody>
          <a:bodyPr lIns="0" tIns="0" rIns="0" bIns="0" anchor="ctr">
            <a:spAutoFit/>
          </a:bodyPr>
          <a:lstStyle/>
          <a:p>
            <a:pPr indent="0" algn="ctr">
              <a:buNone/>
            </a:pPr>
            <a:endParaRPr lang="tr-TR" sz="4400" b="0" u="none" strike="noStrike">
              <a:solidFill>
                <a:srgbClr val="000000"/>
              </a:solidFill>
              <a:effectLst/>
              <a:uFillTx/>
              <a:latin typeface="Arial"/>
            </a:endParaRPr>
          </a:p>
        </p:txBody>
      </p:sp>
      <p:sp>
        <p:nvSpPr>
          <p:cNvPr id="296" name="PlaceHolder 2"/>
          <p:cNvSpPr>
            <a:spLocks noGrp="1"/>
          </p:cNvSpPr>
          <p:nvPr>
            <p:ph type="subTitle"/>
          </p:nvPr>
        </p:nvSpPr>
        <p:spPr>
          <a:xfrm>
            <a:off x="609480" y="2160720"/>
            <a:ext cx="6346800" cy="3879720"/>
          </a:xfrm>
          <a:prstGeom prst="rect">
            <a:avLst/>
          </a:prstGeom>
          <a:noFill/>
          <a:ln w="0">
            <a:noFill/>
          </a:ln>
        </p:spPr>
        <p:txBody>
          <a:bodyPr lIns="0" tIns="0" rIns="0" bIns="0" anchor="ctr">
            <a:spAutoFit/>
          </a:bodyPr>
          <a:lstStyle/>
          <a:p>
            <a:pPr indent="0" algn="ctr">
              <a:buNone/>
            </a:pPr>
            <a:endParaRPr lang="tr-TR" sz="3200" b="0" u="none" strike="noStrike">
              <a:solidFill>
                <a:srgbClr val="000000"/>
              </a:solidFill>
              <a:effectLst/>
              <a:uFillTx/>
              <a:latin typeface="Arial"/>
            </a:endParaRPr>
          </a:p>
        </p:txBody>
      </p:sp>
      <p:sp>
        <p:nvSpPr>
          <p:cNvPr id="4" name="PlaceHolder 3"/>
          <p:cNvSpPr>
            <a:spLocks noGrp="1"/>
          </p:cNvSpPr>
          <p:nvPr>
            <p:ph type="ftr" idx="47"/>
          </p:nvPr>
        </p:nvSpPr>
        <p:spPr/>
        <p:txBody>
          <a:bodyPr/>
          <a:lstStyle/>
          <a:p>
            <a:r>
              <a:t>Footer</a:t>
            </a:r>
          </a:p>
        </p:txBody>
      </p:sp>
      <p:sp>
        <p:nvSpPr>
          <p:cNvPr id="5" name="PlaceHolder 4"/>
          <p:cNvSpPr>
            <a:spLocks noGrp="1"/>
          </p:cNvSpPr>
          <p:nvPr>
            <p:ph type="sldNum" idx="48"/>
          </p:nvPr>
        </p:nvSpPr>
        <p:spPr/>
        <p:txBody>
          <a:bodyPr/>
          <a:lstStyle/>
          <a:p>
            <a:fld id="{5CDE3D67-7E44-4DE2-BEC0-5B713457ED01}" type="slidenum">
              <a:t>‹#›</a:t>
            </a:fld>
            <a:endParaRPr/>
          </a:p>
        </p:txBody>
      </p:sp>
      <p:sp>
        <p:nvSpPr>
          <p:cNvPr id="6" name="PlaceHolder 5"/>
          <p:cNvSpPr>
            <a:spLocks noGrp="1"/>
          </p:cNvSpPr>
          <p:nvPr>
            <p:ph type="dt" idx="46"/>
          </p:nvPr>
        </p:nvSpPr>
        <p:spPr/>
        <p:txBody>
          <a:bodyPr/>
          <a:lstStyle/>
          <a:p>
            <a:endParaRPr/>
          </a:p>
        </p:txBody>
      </p:sp>
    </p:spTree>
    <p:extLst>
      <p:ext uri="{BB962C8B-B14F-4D97-AF65-F5344CB8AC3E}">
        <p14:creationId xmlns:p14="http://schemas.microsoft.com/office/powerpoint/2010/main" val="1352733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2_Başlık ve İçerik">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609480"/>
            <a:ext cx="6346800" cy="1319760"/>
          </a:xfrm>
          <a:prstGeom prst="rect">
            <a:avLst/>
          </a:prstGeom>
          <a:noFill/>
          <a:ln w="0">
            <a:noFill/>
          </a:ln>
        </p:spPr>
        <p:txBody>
          <a:bodyPr lIns="0" tIns="0" rIns="0" bIns="0" anchor="ctr">
            <a:spAutoFit/>
          </a:bodyPr>
          <a:lstStyle/>
          <a:p>
            <a:pPr indent="0" algn="ctr">
              <a:buNone/>
            </a:pPr>
            <a:endParaRPr lang="tr-TR" sz="4400" b="0" u="none" strike="noStrike">
              <a:solidFill>
                <a:srgbClr val="000000"/>
              </a:solidFill>
              <a:effectLst/>
              <a:uFillTx/>
              <a:latin typeface="Arial"/>
            </a:endParaRPr>
          </a:p>
        </p:txBody>
      </p:sp>
      <p:sp>
        <p:nvSpPr>
          <p:cNvPr id="298" name="PlaceHolder 2"/>
          <p:cNvSpPr>
            <a:spLocks noGrp="1"/>
          </p:cNvSpPr>
          <p:nvPr>
            <p:ph/>
          </p:nvPr>
        </p:nvSpPr>
        <p:spPr>
          <a:xfrm>
            <a:off x="609480" y="2160720"/>
            <a:ext cx="6346800" cy="3879720"/>
          </a:xfrm>
          <a:prstGeom prst="rect">
            <a:avLst/>
          </a:prstGeom>
          <a:noFill/>
          <a:ln w="0">
            <a:noFill/>
          </a:ln>
        </p:spPr>
        <p:txBody>
          <a:bodyPr lIns="0" tIns="0" rIns="0" bIns="0" anchor="t">
            <a:normAutofit/>
          </a:bodyPr>
          <a:lstStyle/>
          <a:p>
            <a:pPr indent="0">
              <a:spcBef>
                <a:spcPts val="1417"/>
              </a:spcBef>
              <a:buNone/>
            </a:pPr>
            <a:endParaRPr lang="tr-TR" sz="3200" b="0" u="none" strike="noStrike">
              <a:solidFill>
                <a:srgbClr val="000000"/>
              </a:solidFill>
              <a:effectLst/>
              <a:uFillTx/>
              <a:latin typeface="Arial"/>
            </a:endParaRPr>
          </a:p>
        </p:txBody>
      </p:sp>
      <p:sp>
        <p:nvSpPr>
          <p:cNvPr id="4" name="PlaceHolder 3"/>
          <p:cNvSpPr>
            <a:spLocks noGrp="1"/>
          </p:cNvSpPr>
          <p:nvPr>
            <p:ph type="ftr" idx="47"/>
          </p:nvPr>
        </p:nvSpPr>
        <p:spPr/>
        <p:txBody>
          <a:bodyPr/>
          <a:lstStyle/>
          <a:p>
            <a:r>
              <a:t>Footer</a:t>
            </a:r>
          </a:p>
        </p:txBody>
      </p:sp>
      <p:sp>
        <p:nvSpPr>
          <p:cNvPr id="5" name="PlaceHolder 4"/>
          <p:cNvSpPr>
            <a:spLocks noGrp="1"/>
          </p:cNvSpPr>
          <p:nvPr>
            <p:ph type="sldNum" idx="48"/>
          </p:nvPr>
        </p:nvSpPr>
        <p:spPr/>
        <p:txBody>
          <a:bodyPr/>
          <a:lstStyle/>
          <a:p>
            <a:fld id="{23D3830E-8D3E-4066-8F10-94ADE1D05A2D}" type="slidenum">
              <a:t>‹#›</a:t>
            </a:fld>
            <a:endParaRPr/>
          </a:p>
        </p:txBody>
      </p:sp>
      <p:sp>
        <p:nvSpPr>
          <p:cNvPr id="6" name="PlaceHolder 5"/>
          <p:cNvSpPr>
            <a:spLocks noGrp="1"/>
          </p:cNvSpPr>
          <p:nvPr>
            <p:ph type="dt" idx="46"/>
          </p:nvPr>
        </p:nvSpPr>
        <p:spPr/>
        <p:txBody>
          <a:bodyPr/>
          <a:lstStyle/>
          <a:p>
            <a:endParaRPr/>
          </a:p>
        </p:txBody>
      </p:sp>
    </p:spTree>
    <p:extLst>
      <p:ext uri="{BB962C8B-B14F-4D97-AF65-F5344CB8AC3E}">
        <p14:creationId xmlns:p14="http://schemas.microsoft.com/office/powerpoint/2010/main" val="229165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8B5F570-279A-4A08-80B5-F26B7A8F3D51}"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5027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60EC4CC-99C7-4246-B517-1DE07D88C49A}" type="datetime1">
              <a:rPr lang="en-US" smtClean="0"/>
              <a:t>10/20/2025</a:t>
            </a:fld>
            <a:endParaRPr lang="en-US" dirty="0"/>
          </a:p>
        </p:txBody>
      </p:sp>
      <p:sp>
        <p:nvSpPr>
          <p:cNvPr id="5" name="Footer Placeholder 4"/>
          <p:cNvSpPr>
            <a:spLocks noGrp="1"/>
          </p:cNvSpPr>
          <p:nvPr>
            <p:ph type="ftr" sz="quarter" idx="11"/>
          </p:nvPr>
        </p:nvSpPr>
        <p:spPr/>
        <p:txBody>
          <a:bodyPr/>
          <a:lstStyle/>
          <a:p>
            <a:r>
              <a:rPr lang="en-US"/>
              <a:t>Öğretim Elemanı</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90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20E0EF5-E6D3-4290-AB25-38E1DDB4AEDB}" type="datetime1">
              <a:rPr lang="en-US" smtClean="0"/>
              <a:t>10/20/2025</a:t>
            </a:fld>
            <a:endParaRPr lang="en-US" dirty="0"/>
          </a:p>
        </p:txBody>
      </p:sp>
      <p:sp>
        <p:nvSpPr>
          <p:cNvPr id="6" name="Footer Placeholder 5"/>
          <p:cNvSpPr>
            <a:spLocks noGrp="1"/>
          </p:cNvSpPr>
          <p:nvPr>
            <p:ph type="ftr" sz="quarter" idx="11"/>
          </p:nvPr>
        </p:nvSpPr>
        <p:spPr/>
        <p:txBody>
          <a:bodyPr/>
          <a:lstStyle/>
          <a:p>
            <a:r>
              <a:rPr lang="en-US"/>
              <a:t>Öğretim Elemanı</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68705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D82DCA9-9C1B-4084-95BC-DB2DE65B559F}" type="datetime1">
              <a:rPr lang="en-US" smtClean="0"/>
              <a:t>10/20/2025</a:t>
            </a:fld>
            <a:endParaRPr lang="en-US" dirty="0"/>
          </a:p>
        </p:txBody>
      </p:sp>
      <p:sp>
        <p:nvSpPr>
          <p:cNvPr id="8" name="Footer Placeholder 7"/>
          <p:cNvSpPr>
            <a:spLocks noGrp="1"/>
          </p:cNvSpPr>
          <p:nvPr>
            <p:ph type="ftr" sz="quarter" idx="11"/>
          </p:nvPr>
        </p:nvSpPr>
        <p:spPr/>
        <p:txBody>
          <a:bodyPr/>
          <a:lstStyle/>
          <a:p>
            <a:r>
              <a:rPr lang="en-US"/>
              <a:t>Öğretim Elemanı</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1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FDF4E28-5634-46B9-A1A8-3795ABE8AD35}" type="datetime1">
              <a:rPr lang="en-US" smtClean="0"/>
              <a:t>10/20/2025</a:t>
            </a:fld>
            <a:endParaRPr lang="en-US" dirty="0"/>
          </a:p>
        </p:txBody>
      </p:sp>
      <p:sp>
        <p:nvSpPr>
          <p:cNvPr id="4" name="Footer Placeholder 3"/>
          <p:cNvSpPr>
            <a:spLocks noGrp="1"/>
          </p:cNvSpPr>
          <p:nvPr>
            <p:ph type="ftr" sz="quarter" idx="11"/>
          </p:nvPr>
        </p:nvSpPr>
        <p:spPr/>
        <p:txBody>
          <a:bodyPr/>
          <a:lstStyle/>
          <a:p>
            <a:r>
              <a:rPr lang="en-US"/>
              <a:t>Öğretim Elemanı</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A6A9D-8DA3-4CCD-B7D4-C8F451B74517}" type="datetime1">
              <a:rPr lang="en-US" smtClean="0"/>
              <a:t>10/20/2025</a:t>
            </a:fld>
            <a:endParaRPr lang="en-US" dirty="0"/>
          </a:p>
        </p:txBody>
      </p:sp>
      <p:sp>
        <p:nvSpPr>
          <p:cNvPr id="3" name="Footer Placeholder 2"/>
          <p:cNvSpPr>
            <a:spLocks noGrp="1"/>
          </p:cNvSpPr>
          <p:nvPr>
            <p:ph type="ftr" sz="quarter" idx="11"/>
          </p:nvPr>
        </p:nvSpPr>
        <p:spPr/>
        <p:txBody>
          <a:bodyPr/>
          <a:lstStyle/>
          <a:p>
            <a:r>
              <a:rPr lang="en-US"/>
              <a:t>Öğretim Elemanı</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74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3D31CD43-B96A-4AA8-8702-0FCEA04EF926}" type="datetime1">
              <a:rPr lang="en-US" smtClean="0"/>
              <a:t>10/20/2025</a:t>
            </a:fld>
            <a:endParaRPr lang="en-US" dirty="0"/>
          </a:p>
        </p:txBody>
      </p:sp>
      <p:sp>
        <p:nvSpPr>
          <p:cNvPr id="6" name="Footer Placeholder 5"/>
          <p:cNvSpPr>
            <a:spLocks noGrp="1"/>
          </p:cNvSpPr>
          <p:nvPr>
            <p:ph type="ftr" sz="quarter" idx="11"/>
          </p:nvPr>
        </p:nvSpPr>
        <p:spPr/>
        <p:txBody>
          <a:bodyPr/>
          <a:lstStyle/>
          <a:p>
            <a:r>
              <a:rPr lang="en-US"/>
              <a:t>Öğretim Elemanı</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1706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CDABF2A-3140-4F98-8215-8B5DF8F599E6}" type="datetime1">
              <a:rPr lang="en-US" smtClean="0"/>
              <a:t>10/20/2025</a:t>
            </a:fld>
            <a:endParaRPr lang="en-US" dirty="0"/>
          </a:p>
        </p:txBody>
      </p:sp>
      <p:sp>
        <p:nvSpPr>
          <p:cNvPr id="6" name="Footer Placeholder 5"/>
          <p:cNvSpPr>
            <a:spLocks noGrp="1"/>
          </p:cNvSpPr>
          <p:nvPr>
            <p:ph type="ftr" sz="quarter" idx="11"/>
          </p:nvPr>
        </p:nvSpPr>
        <p:spPr/>
        <p:txBody>
          <a:bodyPr/>
          <a:lstStyle/>
          <a:p>
            <a:r>
              <a:rPr lang="en-US"/>
              <a:t>Öğretim Elemanı</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152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74722F-6023-48FA-87DE-36D2AB3A9E72}" type="datetime1">
              <a:rPr lang="en-US" smtClean="0"/>
              <a:t>10/20/2025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Öğretim Elemanı</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55287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7" name="Group 16"/>
          <p:cNvGrpSpPr/>
          <p:nvPr/>
        </p:nvGrpSpPr>
        <p:grpSpPr>
          <a:xfrm>
            <a:off x="-8640" y="-8640"/>
            <a:ext cx="9170280" cy="6874200"/>
            <a:chOff x="-8640" y="-8640"/>
            <a:chExt cx="9170280" cy="6874200"/>
          </a:xfrm>
        </p:grpSpPr>
        <p:sp>
          <p:nvSpPr>
            <p:cNvPr id="278" name="Freeform 6"/>
            <p:cNvSpPr/>
            <p:nvPr/>
          </p:nvSpPr>
          <p:spPr>
            <a:xfrm>
              <a:off x="-8640" y="4013280"/>
              <a:ext cx="456120" cy="2852280"/>
            </a:xfrm>
            <a:custGeom>
              <a:avLst/>
              <a:gdLst>
                <a:gd name="textAreaLeft" fmla="*/ 0 w 456120"/>
                <a:gd name="textAreaRight" fmla="*/ 457200 w 456120"/>
                <a:gd name="textAreaTop" fmla="*/ 0 h 2852280"/>
                <a:gd name="textAreaBottom" fmla="*/ 2853360 h 2852280"/>
              </a:gdLst>
              <a:ahLst/>
              <a:cxnLst/>
              <a:rect l="textAreaLeft" t="textAreaTop" r="textAreaRight" b="textAreaBottom"/>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000000"/>
                </a:solidFill>
                <a:effectLst/>
                <a:uFillTx/>
                <a:latin typeface="Arial"/>
              </a:endParaRPr>
            </a:p>
          </p:txBody>
        </p:sp>
        <p:cxnSp>
          <p:nvCxnSpPr>
            <p:cNvPr id="279" name="Straight Connector 7"/>
            <p:cNvCxnSpPr/>
            <p:nvPr/>
          </p:nvCxnSpPr>
          <p:spPr>
            <a:xfrm flipV="1">
              <a:off x="5130720" y="4175280"/>
              <a:ext cx="4023360" cy="2683800"/>
            </a:xfrm>
            <a:prstGeom prst="straightConnector1">
              <a:avLst/>
            </a:prstGeom>
            <a:ln w="9525" cap="rnd">
              <a:solidFill>
                <a:schemeClr val="accent1">
                  <a:alpha val="70000"/>
                </a:schemeClr>
              </a:solidFill>
              <a:round/>
            </a:ln>
          </p:spPr>
        </p:cxnSp>
        <p:cxnSp>
          <p:nvCxnSpPr>
            <p:cNvPr id="280" name="Straight Connector 8"/>
            <p:cNvCxnSpPr/>
            <p:nvPr/>
          </p:nvCxnSpPr>
          <p:spPr>
            <a:xfrm>
              <a:off x="7042680" y="0"/>
              <a:ext cx="1220040" cy="6859080"/>
            </a:xfrm>
            <a:prstGeom prst="straightConnector1">
              <a:avLst/>
            </a:prstGeom>
            <a:ln w="9525" cap="rnd">
              <a:solidFill>
                <a:schemeClr val="accent1">
                  <a:alpha val="70000"/>
                </a:schemeClr>
              </a:solidFill>
              <a:round/>
            </a:ln>
          </p:spPr>
        </p:cxnSp>
        <p:sp>
          <p:nvSpPr>
            <p:cNvPr id="281" name="Freeform 9"/>
            <p:cNvSpPr/>
            <p:nvPr/>
          </p:nvSpPr>
          <p:spPr>
            <a:xfrm>
              <a:off x="6891840" y="0"/>
              <a:ext cx="2268360" cy="6865560"/>
            </a:xfrm>
            <a:custGeom>
              <a:avLst/>
              <a:gdLst>
                <a:gd name="textAreaLeft" fmla="*/ 0 w 2268360"/>
                <a:gd name="textAreaRight" fmla="*/ 2269440 w 2268360"/>
                <a:gd name="textAreaTop" fmla="*/ 0 h 6865560"/>
                <a:gd name="textAreaBottom" fmla="*/ 6866640 h 6865560"/>
              </a:gdLst>
              <a:ahLst/>
              <a:cxnLst/>
              <a:rect l="textAreaLeft" t="textAreaTop" r="textAreaRight" b="textAreaBottom"/>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000000"/>
                </a:solidFill>
                <a:effectLst/>
                <a:uFillTx/>
                <a:latin typeface="Arial"/>
              </a:endParaRPr>
            </a:p>
          </p:txBody>
        </p:sp>
        <p:sp>
          <p:nvSpPr>
            <p:cNvPr id="282" name="Freeform 10"/>
            <p:cNvSpPr/>
            <p:nvPr/>
          </p:nvSpPr>
          <p:spPr>
            <a:xfrm>
              <a:off x="7205040" y="-8640"/>
              <a:ext cx="1947240" cy="6865560"/>
            </a:xfrm>
            <a:custGeom>
              <a:avLst/>
              <a:gdLst>
                <a:gd name="textAreaLeft" fmla="*/ 0 w 1947240"/>
                <a:gd name="textAreaRight" fmla="*/ 1948320 w 1947240"/>
                <a:gd name="textAreaTop" fmla="*/ 0 h 6865560"/>
                <a:gd name="textAreaBottom" fmla="*/ 6866640 h 6865560"/>
              </a:gdLst>
              <a:ahLst/>
              <a:cxnLst/>
              <a:rect l="textAreaLeft" t="textAreaTop" r="textAreaRight" b="textAreaBottom"/>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000000"/>
                </a:solidFill>
                <a:effectLst/>
                <a:uFillTx/>
                <a:latin typeface="Arial"/>
              </a:endParaRPr>
            </a:p>
          </p:txBody>
        </p:sp>
        <p:sp>
          <p:nvSpPr>
            <p:cNvPr id="283" name="Freeform 11"/>
            <p:cNvSpPr/>
            <p:nvPr/>
          </p:nvSpPr>
          <p:spPr>
            <a:xfrm>
              <a:off x="6638040" y="3920040"/>
              <a:ext cx="2512440" cy="2936880"/>
            </a:xfrm>
            <a:custGeom>
              <a:avLst/>
              <a:gdLst>
                <a:gd name="textAreaLeft" fmla="*/ 0 w 2512440"/>
                <a:gd name="textAreaRight" fmla="*/ 2513520 w 2512440"/>
                <a:gd name="textAreaTop" fmla="*/ 0 h 2936880"/>
                <a:gd name="textAreaBottom" fmla="*/ 2937960 h 2936880"/>
              </a:gdLst>
              <a:ahLst/>
              <a:cxnLst/>
              <a:rect l="textAreaLeft" t="textAreaTop" r="textAreaRight" b="textAreaBottom"/>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000000"/>
                </a:solidFill>
                <a:effectLst/>
                <a:uFillTx/>
                <a:latin typeface="Arial"/>
              </a:endParaRPr>
            </a:p>
          </p:txBody>
        </p:sp>
        <p:sp>
          <p:nvSpPr>
            <p:cNvPr id="284" name="Freeform 12"/>
            <p:cNvSpPr/>
            <p:nvPr/>
          </p:nvSpPr>
          <p:spPr>
            <a:xfrm>
              <a:off x="7010280" y="-8640"/>
              <a:ext cx="2141640" cy="6865560"/>
            </a:xfrm>
            <a:custGeom>
              <a:avLst/>
              <a:gdLst>
                <a:gd name="textAreaLeft" fmla="*/ 0 w 2141640"/>
                <a:gd name="textAreaRight" fmla="*/ 2142720 w 2141640"/>
                <a:gd name="textAreaTop" fmla="*/ 0 h 6865560"/>
                <a:gd name="textAreaBottom" fmla="*/ 6866640 h 6865560"/>
              </a:gdLst>
              <a:ahLst/>
              <a:cxnLst/>
              <a:rect l="textAreaLeft" t="textAreaTop" r="textAreaRight" b="textAreaBottom"/>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000000"/>
                </a:solidFill>
                <a:effectLst/>
                <a:uFillTx/>
                <a:latin typeface="Arial"/>
              </a:endParaRPr>
            </a:p>
          </p:txBody>
        </p:sp>
        <p:sp>
          <p:nvSpPr>
            <p:cNvPr id="285" name="Freeform 13"/>
            <p:cNvSpPr/>
            <p:nvPr/>
          </p:nvSpPr>
          <p:spPr>
            <a:xfrm>
              <a:off x="8295840" y="-8640"/>
              <a:ext cx="856440" cy="6865560"/>
            </a:xfrm>
            <a:custGeom>
              <a:avLst/>
              <a:gdLst>
                <a:gd name="textAreaLeft" fmla="*/ 0 w 856440"/>
                <a:gd name="textAreaRight" fmla="*/ 857520 w 856440"/>
                <a:gd name="textAreaTop" fmla="*/ 0 h 6865560"/>
                <a:gd name="textAreaBottom" fmla="*/ 6866640 h 6865560"/>
              </a:gdLst>
              <a:ahLst/>
              <a:cxnLst/>
              <a:rect l="textAreaLeft" t="textAreaTop" r="textAreaRight" b="textAreaBottom"/>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FFFFFF"/>
                </a:solidFill>
                <a:effectLst/>
                <a:uFillTx/>
                <a:latin typeface="Arial"/>
              </a:endParaRPr>
            </a:p>
          </p:txBody>
        </p:sp>
        <p:sp>
          <p:nvSpPr>
            <p:cNvPr id="286" name="Freeform 14"/>
            <p:cNvSpPr/>
            <p:nvPr/>
          </p:nvSpPr>
          <p:spPr>
            <a:xfrm>
              <a:off x="8094240" y="-8640"/>
              <a:ext cx="1065600" cy="6865560"/>
            </a:xfrm>
            <a:custGeom>
              <a:avLst/>
              <a:gdLst>
                <a:gd name="textAreaLeft" fmla="*/ 0 w 1065600"/>
                <a:gd name="textAreaRight" fmla="*/ 1066680 w 1065600"/>
                <a:gd name="textAreaTop" fmla="*/ 0 h 6865560"/>
                <a:gd name="textAreaBottom" fmla="*/ 6866640 h 6865560"/>
              </a:gdLst>
              <a:ahLst/>
              <a:cxnLst/>
              <a:rect l="textAreaLeft" t="textAreaTop" r="textAreaRight" b="textAreaBottom"/>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FFFFFF"/>
                </a:solidFill>
                <a:effectLst/>
                <a:uFillTx/>
                <a:latin typeface="Arial"/>
              </a:endParaRPr>
            </a:p>
          </p:txBody>
        </p:sp>
        <p:sp>
          <p:nvSpPr>
            <p:cNvPr id="287" name="Freeform 15"/>
            <p:cNvSpPr/>
            <p:nvPr/>
          </p:nvSpPr>
          <p:spPr>
            <a:xfrm>
              <a:off x="8068680" y="4893840"/>
              <a:ext cx="1092960" cy="1963080"/>
            </a:xfrm>
            <a:custGeom>
              <a:avLst/>
              <a:gdLst>
                <a:gd name="textAreaLeft" fmla="*/ 0 w 1092960"/>
                <a:gd name="textAreaRight" fmla="*/ 1094040 w 1092960"/>
                <a:gd name="textAreaTop" fmla="*/ 0 h 1963080"/>
                <a:gd name="textAreaBottom" fmla="*/ 1964160 h 1963080"/>
              </a:gdLst>
              <a:ahLst/>
              <a:cxnLst/>
              <a:rect l="textAreaLeft" t="textAreaTop" r="textAreaRight" b="textAreaBottom"/>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tr-TR" sz="1800" b="0" u="none" strike="noStrike">
                <a:solidFill>
                  <a:srgbClr val="000000"/>
                </a:solidFill>
                <a:effectLst/>
                <a:uFillTx/>
                <a:latin typeface="Arial"/>
              </a:endParaRPr>
            </a:p>
          </p:txBody>
        </p:sp>
      </p:grpSp>
      <p:sp>
        <p:nvSpPr>
          <p:cNvPr id="288" name="PlaceHolder 1"/>
          <p:cNvSpPr>
            <a:spLocks noGrp="1"/>
          </p:cNvSpPr>
          <p:nvPr>
            <p:ph type="title"/>
          </p:nvPr>
        </p:nvSpPr>
        <p:spPr>
          <a:xfrm>
            <a:off x="609480" y="609480"/>
            <a:ext cx="6346800" cy="1319760"/>
          </a:xfrm>
          <a:prstGeom prst="rect">
            <a:avLst/>
          </a:prstGeom>
          <a:noFill/>
          <a:ln w="0">
            <a:noFill/>
          </a:ln>
        </p:spPr>
        <p:txBody>
          <a:bodyPr lIns="91440" tIns="45720" rIns="91440" bIns="45720" anchor="t">
            <a:normAutofit/>
          </a:bodyPr>
          <a:lstStyle/>
          <a:p>
            <a:pPr indent="0" defTabSz="457200">
              <a:lnSpc>
                <a:spcPct val="100000"/>
              </a:lnSpc>
              <a:buNone/>
              <a:tabLst>
                <a:tab pos="0" algn="l"/>
              </a:tabLst>
            </a:pPr>
            <a:r>
              <a:rPr lang="tr-TR" sz="3600" b="0" u="none" strike="noStrike">
                <a:solidFill>
                  <a:schemeClr val="accent1"/>
                </a:solidFill>
                <a:effectLst/>
                <a:uFillTx/>
                <a:latin typeface="Trebuchet MS"/>
              </a:rPr>
              <a:t>Asıl başlık stilini düzenlemek için tıklayın</a:t>
            </a:r>
            <a:endParaRPr lang="tr-TR" sz="3600" b="0" u="none" strike="noStrike">
              <a:solidFill>
                <a:srgbClr val="000000"/>
              </a:solidFill>
              <a:effectLst/>
              <a:uFillTx/>
              <a:latin typeface="Arial"/>
            </a:endParaRPr>
          </a:p>
        </p:txBody>
      </p:sp>
      <p:sp>
        <p:nvSpPr>
          <p:cNvPr id="289" name="PlaceHolder 2"/>
          <p:cNvSpPr>
            <a:spLocks noGrp="1"/>
          </p:cNvSpPr>
          <p:nvPr>
            <p:ph type="body"/>
          </p:nvPr>
        </p:nvSpPr>
        <p:spPr>
          <a:xfrm>
            <a:off x="609480" y="2160720"/>
            <a:ext cx="6346800" cy="387972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5FCBEF"/>
              </a:buClr>
              <a:buSzPct val="80000"/>
              <a:buFont typeface="Wingdings 3" charset="2"/>
              <a:buChar char=""/>
            </a:pPr>
            <a:r>
              <a:rPr lang="tr-TR" sz="1800" b="0" u="none" strike="noStrike">
                <a:solidFill>
                  <a:schemeClr val="dk1">
                    <a:lumMod val="75000"/>
                    <a:lumOff val="25000"/>
                  </a:schemeClr>
                </a:solidFill>
                <a:effectLst/>
                <a:uFillTx/>
                <a:latin typeface="Trebuchet MS"/>
              </a:rPr>
              <a:t>Asıl metin stillerini düzenle</a:t>
            </a:r>
            <a:endParaRPr lang="tr-TR" sz="1800" b="0" u="none" strike="noStrike">
              <a:solidFill>
                <a:srgbClr val="000000"/>
              </a:solidFill>
              <a:effectLst/>
              <a:uFillTx/>
              <a:latin typeface="Arial"/>
            </a:endParaRPr>
          </a:p>
          <a:p>
            <a:pPr marL="743040" lvl="1" indent="-285840" defTabSz="457200">
              <a:lnSpc>
                <a:spcPct val="100000"/>
              </a:lnSpc>
              <a:spcBef>
                <a:spcPts val="1001"/>
              </a:spcBef>
              <a:buClr>
                <a:srgbClr val="5FCBEF"/>
              </a:buClr>
              <a:buSzPct val="80000"/>
              <a:buFont typeface="Wingdings 3" charset="2"/>
              <a:buChar char=""/>
            </a:pPr>
            <a:r>
              <a:rPr lang="tr-TR" sz="1600" b="0" u="none" strike="noStrike">
                <a:solidFill>
                  <a:schemeClr val="dk1">
                    <a:lumMod val="75000"/>
                    <a:lumOff val="25000"/>
                  </a:schemeClr>
                </a:solidFill>
                <a:effectLst/>
                <a:uFillTx/>
                <a:latin typeface="Trebuchet MS"/>
              </a:rPr>
              <a:t>İkinci düzey</a:t>
            </a:r>
            <a:endParaRPr lang="tr-TR" sz="1600" b="0" u="none" strike="noStrike">
              <a:solidFill>
                <a:srgbClr val="000000"/>
              </a:solidFill>
              <a:effectLst/>
              <a:uFillTx/>
              <a:latin typeface="Arial"/>
            </a:endParaRPr>
          </a:p>
          <a:p>
            <a:pPr marL="1143000" lvl="2" indent="-228600" defTabSz="457200">
              <a:lnSpc>
                <a:spcPct val="100000"/>
              </a:lnSpc>
              <a:spcBef>
                <a:spcPts val="1001"/>
              </a:spcBef>
              <a:buClr>
                <a:srgbClr val="5FCBEF"/>
              </a:buClr>
              <a:buSzPct val="80000"/>
              <a:buFont typeface="Wingdings 3" charset="2"/>
              <a:buChar char=""/>
            </a:pPr>
            <a:r>
              <a:rPr lang="tr-TR" sz="1400" b="0" u="none" strike="noStrike">
                <a:solidFill>
                  <a:schemeClr val="dk1">
                    <a:lumMod val="75000"/>
                    <a:lumOff val="25000"/>
                  </a:schemeClr>
                </a:solidFill>
                <a:effectLst/>
                <a:uFillTx/>
                <a:latin typeface="Trebuchet MS"/>
              </a:rPr>
              <a:t>Üçüncü düzey</a:t>
            </a:r>
            <a:endParaRPr lang="tr-TR" sz="1400" b="0" u="none" strike="noStrike">
              <a:solidFill>
                <a:srgbClr val="000000"/>
              </a:solidFill>
              <a:effectLst/>
              <a:uFillTx/>
              <a:latin typeface="Arial"/>
            </a:endParaRPr>
          </a:p>
          <a:p>
            <a:pPr marL="1600200" lvl="3" indent="-228600" defTabSz="457200">
              <a:lnSpc>
                <a:spcPct val="100000"/>
              </a:lnSpc>
              <a:spcBef>
                <a:spcPts val="1001"/>
              </a:spcBef>
              <a:buClr>
                <a:srgbClr val="5FCBEF"/>
              </a:buClr>
              <a:buSzPct val="80000"/>
              <a:buFont typeface="Wingdings 3" charset="2"/>
              <a:buChar char=""/>
            </a:pPr>
            <a:r>
              <a:rPr lang="tr-TR" sz="1200" b="0" u="none" strike="noStrike">
                <a:solidFill>
                  <a:schemeClr val="dk1">
                    <a:lumMod val="75000"/>
                    <a:lumOff val="25000"/>
                  </a:schemeClr>
                </a:solidFill>
                <a:effectLst/>
                <a:uFillTx/>
                <a:latin typeface="Trebuchet MS"/>
              </a:rPr>
              <a:t>Dördüncü düzey</a:t>
            </a:r>
            <a:endParaRPr lang="tr-TR" sz="1200" b="0" u="none" strike="noStrike">
              <a:solidFill>
                <a:srgbClr val="000000"/>
              </a:solidFill>
              <a:effectLst/>
              <a:uFillTx/>
              <a:latin typeface="Arial"/>
            </a:endParaRPr>
          </a:p>
          <a:p>
            <a:pPr marL="2057400" lvl="4" indent="-228600" defTabSz="457200">
              <a:lnSpc>
                <a:spcPct val="100000"/>
              </a:lnSpc>
              <a:spcBef>
                <a:spcPts val="1001"/>
              </a:spcBef>
              <a:buClr>
                <a:srgbClr val="5FCBEF"/>
              </a:buClr>
              <a:buSzPct val="80000"/>
              <a:buFont typeface="Wingdings 3" charset="2"/>
              <a:buChar char=""/>
            </a:pPr>
            <a:r>
              <a:rPr lang="tr-TR" sz="1200" b="0" u="none" strike="noStrike">
                <a:solidFill>
                  <a:schemeClr val="dk1">
                    <a:lumMod val="75000"/>
                    <a:lumOff val="25000"/>
                  </a:schemeClr>
                </a:solidFill>
                <a:effectLst/>
                <a:uFillTx/>
                <a:latin typeface="Trebuchet MS"/>
              </a:rPr>
              <a:t>Beşinci düzey</a:t>
            </a:r>
            <a:endParaRPr lang="tr-TR" sz="1200" b="0" u="none" strike="noStrike">
              <a:solidFill>
                <a:srgbClr val="000000"/>
              </a:solidFill>
              <a:effectLst/>
              <a:uFillTx/>
              <a:latin typeface="Arial"/>
            </a:endParaRPr>
          </a:p>
        </p:txBody>
      </p:sp>
      <p:sp>
        <p:nvSpPr>
          <p:cNvPr id="290" name="PlaceHolder 3"/>
          <p:cNvSpPr>
            <a:spLocks noGrp="1"/>
          </p:cNvSpPr>
          <p:nvPr>
            <p:ph type="dt" idx="46"/>
          </p:nvPr>
        </p:nvSpPr>
        <p:spPr>
          <a:xfrm>
            <a:off x="5405400" y="6041520"/>
            <a:ext cx="682920" cy="36396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US" sz="900" b="0" u="none" strike="noStrike">
                <a:solidFill>
                  <a:schemeClr val="dk1">
                    <a:tint val="75000"/>
                  </a:schemeClr>
                </a:solidFill>
                <a:effectLst/>
                <a:uFillTx/>
                <a:latin typeface="Trebuchet MS"/>
              </a:defRPr>
            </a:lvl1pPr>
          </a:lstStyle>
          <a:p>
            <a:pPr indent="0" algn="r" defTabSz="457200">
              <a:lnSpc>
                <a:spcPct val="100000"/>
              </a:lnSpc>
              <a:buNone/>
              <a:tabLst>
                <a:tab pos="0" algn="l"/>
              </a:tabLst>
            </a:pPr>
            <a:r>
              <a:rPr lang="en-US" sz="900" b="0" u="none" strike="noStrike">
                <a:solidFill>
                  <a:schemeClr val="dk1">
                    <a:tint val="75000"/>
                  </a:schemeClr>
                </a:solidFill>
                <a:effectLst/>
                <a:uFillTx/>
                <a:latin typeface="Trebuchet MS"/>
              </a:rPr>
              <a:t>&lt;date/time&gt;</a:t>
            </a:r>
            <a:endParaRPr lang="tr-TR" sz="900" b="0" u="none" strike="noStrike">
              <a:solidFill>
                <a:srgbClr val="000000"/>
              </a:solidFill>
              <a:effectLst/>
              <a:uFillTx/>
              <a:latin typeface="Times New Roman"/>
            </a:endParaRPr>
          </a:p>
        </p:txBody>
      </p:sp>
      <p:sp>
        <p:nvSpPr>
          <p:cNvPr id="291" name="PlaceHolder 4"/>
          <p:cNvSpPr>
            <a:spLocks noGrp="1"/>
          </p:cNvSpPr>
          <p:nvPr>
            <p:ph type="ftr" idx="47"/>
          </p:nvPr>
        </p:nvSpPr>
        <p:spPr>
          <a:xfrm>
            <a:off x="609480" y="6041520"/>
            <a:ext cx="4622040" cy="363960"/>
          </a:xfrm>
          <a:prstGeom prst="rect">
            <a:avLst/>
          </a:prstGeom>
          <a:noFill/>
          <a:ln w="0">
            <a:noFill/>
          </a:ln>
        </p:spPr>
        <p:txBody>
          <a:bodyPr lIns="91440" tIns="45720" rIns="91440" bIns="45720" anchor="ctr">
            <a:noAutofit/>
          </a:bodyPr>
          <a:lstStyle>
            <a:lvl1pPr indent="0" defTabSz="457200">
              <a:lnSpc>
                <a:spcPct val="100000"/>
              </a:lnSpc>
              <a:buNone/>
              <a:tabLst>
                <a:tab pos="0" algn="l"/>
              </a:tabLst>
              <a:defRPr lang="en-US" sz="900" b="0" u="none" strike="noStrike">
                <a:solidFill>
                  <a:schemeClr val="dk1">
                    <a:tint val="75000"/>
                  </a:schemeClr>
                </a:solidFill>
                <a:effectLst/>
                <a:uFillTx/>
                <a:latin typeface="Trebuchet MS"/>
              </a:defRPr>
            </a:lvl1pPr>
          </a:lstStyle>
          <a:p>
            <a:pPr indent="0" defTabSz="457200">
              <a:lnSpc>
                <a:spcPct val="100000"/>
              </a:lnSpc>
              <a:buNone/>
              <a:tabLst>
                <a:tab pos="0" algn="l"/>
              </a:tabLst>
            </a:pPr>
            <a:r>
              <a:rPr lang="en-US" sz="900" b="0" u="none" strike="noStrike">
                <a:solidFill>
                  <a:schemeClr val="dk1">
                    <a:tint val="75000"/>
                  </a:schemeClr>
                </a:solidFill>
                <a:effectLst/>
                <a:uFillTx/>
                <a:latin typeface="Trebuchet MS"/>
              </a:rPr>
              <a:t>&lt;footer&gt;</a:t>
            </a:r>
            <a:endParaRPr lang="tr-TR" sz="900" b="0" u="none" strike="noStrike">
              <a:solidFill>
                <a:srgbClr val="000000"/>
              </a:solidFill>
              <a:effectLst/>
              <a:uFillTx/>
              <a:latin typeface="Times New Roman"/>
            </a:endParaRPr>
          </a:p>
        </p:txBody>
      </p:sp>
      <p:sp>
        <p:nvSpPr>
          <p:cNvPr id="292" name="PlaceHolder 5"/>
          <p:cNvSpPr>
            <a:spLocks noGrp="1"/>
          </p:cNvSpPr>
          <p:nvPr>
            <p:ph type="sldNum" idx="48"/>
          </p:nvPr>
        </p:nvSpPr>
        <p:spPr>
          <a:xfrm>
            <a:off x="6444720" y="6041520"/>
            <a:ext cx="511560" cy="36396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US" sz="900" b="0" u="none" strike="noStrike">
                <a:solidFill>
                  <a:schemeClr val="accent1"/>
                </a:solidFill>
                <a:effectLst/>
                <a:uFillTx/>
                <a:latin typeface="Trebuchet MS"/>
              </a:defRPr>
            </a:lvl1pPr>
          </a:lstStyle>
          <a:p>
            <a:pPr indent="0" algn="r" defTabSz="457200">
              <a:lnSpc>
                <a:spcPct val="100000"/>
              </a:lnSpc>
              <a:buNone/>
              <a:tabLst>
                <a:tab pos="0" algn="l"/>
              </a:tabLst>
            </a:pPr>
            <a:fld id="{5D7E9F8F-0C2F-4C37-9BBE-8BECCBDD1440}" type="slidenum">
              <a:rPr lang="en-US" sz="900" b="0" u="none" strike="noStrike">
                <a:solidFill>
                  <a:schemeClr val="accent1"/>
                </a:solidFill>
                <a:effectLst/>
                <a:uFillTx/>
                <a:latin typeface="Trebuchet MS"/>
              </a:rPr>
              <a:t>‹#›</a:t>
            </a:fld>
            <a:endParaRPr lang="tr-TR" sz="900" b="0" u="none" strike="noStrike">
              <a:solidFill>
                <a:srgbClr val="000000"/>
              </a:solidFill>
              <a:effectLst/>
              <a:uFillTx/>
              <a:latin typeface="Times New Roman"/>
            </a:endParaRPr>
          </a:p>
        </p:txBody>
      </p:sp>
    </p:spTree>
    <p:extLst>
      <p:ext uri="{BB962C8B-B14F-4D97-AF65-F5344CB8AC3E}">
        <p14:creationId xmlns:p14="http://schemas.microsoft.com/office/powerpoint/2010/main" val="3562168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rasmus@bandirma.edu.t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41B040-BDE8-4725-BCDA-14F1847F5328}"/>
              </a:ext>
            </a:extLst>
          </p:cNvPr>
          <p:cNvSpPr>
            <a:spLocks noGrp="1"/>
          </p:cNvSpPr>
          <p:nvPr>
            <p:ph type="ctrTitle"/>
          </p:nvPr>
        </p:nvSpPr>
        <p:spPr>
          <a:xfrm>
            <a:off x="1447799" y="3259667"/>
            <a:ext cx="6248401" cy="1985248"/>
          </a:xfrm>
        </p:spPr>
        <p:txBody>
          <a:bodyPr/>
          <a:lstStyle/>
          <a:p>
            <a:pPr algn="ctr"/>
            <a:br>
              <a:rPr lang="tr-TR" sz="4000" b="1" dirty="0">
                <a:solidFill>
                  <a:schemeClr val="accent2"/>
                </a:solidFill>
                <a:latin typeface="Calibri" panose="020F0502020204030204" pitchFamily="34" charset="0"/>
                <a:cs typeface="Calibri" panose="020F0502020204030204" pitchFamily="34" charset="0"/>
              </a:rPr>
            </a:br>
            <a:r>
              <a:rPr lang="en-US" sz="4000" b="1" dirty="0">
                <a:solidFill>
                  <a:schemeClr val="accent2"/>
                </a:solidFill>
                <a:latin typeface="Calibri" panose="020F0502020204030204" pitchFamily="34" charset="0"/>
                <a:cs typeface="Calibri" panose="020F0502020204030204" pitchFamily="34" charset="0"/>
              </a:rPr>
              <a:t>ERASMUS</a:t>
            </a:r>
            <a:r>
              <a:rPr lang="tr-TR" sz="4000" b="1" dirty="0">
                <a:solidFill>
                  <a:schemeClr val="accent2"/>
                </a:solidFill>
                <a:latin typeface="Calibri" panose="020F0502020204030204" pitchFamily="34" charset="0"/>
                <a:cs typeface="Calibri" panose="020F0502020204030204" pitchFamily="34" charset="0"/>
              </a:rPr>
              <a:t>+ KA131</a:t>
            </a:r>
            <a:br>
              <a:rPr lang="en-US" sz="4000" b="1" dirty="0">
                <a:solidFill>
                  <a:schemeClr val="accent2"/>
                </a:solidFill>
                <a:latin typeface="Calibri" panose="020F0502020204030204" pitchFamily="34" charset="0"/>
                <a:cs typeface="Calibri" panose="020F0502020204030204" pitchFamily="34" charset="0"/>
              </a:rPr>
            </a:br>
            <a:r>
              <a:rPr lang="en-US" sz="4000" b="1" dirty="0" err="1">
                <a:solidFill>
                  <a:schemeClr val="accent2"/>
                </a:solidFill>
                <a:latin typeface="Calibri" panose="020F0502020204030204" pitchFamily="34" charset="0"/>
                <a:cs typeface="Calibri" panose="020F0502020204030204" pitchFamily="34" charset="0"/>
              </a:rPr>
              <a:t>Öğren</a:t>
            </a:r>
            <a:r>
              <a:rPr lang="tr-TR" sz="4000" b="1" dirty="0">
                <a:solidFill>
                  <a:schemeClr val="accent2"/>
                </a:solidFill>
                <a:latin typeface="Calibri" panose="020F0502020204030204" pitchFamily="34" charset="0"/>
                <a:cs typeface="Calibri" panose="020F0502020204030204" pitchFamily="34" charset="0"/>
              </a:rPr>
              <a:t>i</a:t>
            </a:r>
            <a:r>
              <a:rPr lang="en-US" sz="4000" b="1" dirty="0">
                <a:solidFill>
                  <a:schemeClr val="accent2"/>
                </a:solidFill>
                <a:latin typeface="Calibri" panose="020F0502020204030204" pitchFamily="34" charset="0"/>
                <a:cs typeface="Calibri" panose="020F0502020204030204" pitchFamily="34" charset="0"/>
              </a:rPr>
              <a:t>m </a:t>
            </a:r>
            <a:r>
              <a:rPr lang="en-US" sz="4000" b="1" dirty="0" err="1">
                <a:solidFill>
                  <a:schemeClr val="accent2"/>
                </a:solidFill>
                <a:latin typeface="Calibri" panose="020F0502020204030204" pitchFamily="34" charset="0"/>
                <a:cs typeface="Calibri" panose="020F0502020204030204" pitchFamily="34" charset="0"/>
              </a:rPr>
              <a:t>ve</a:t>
            </a:r>
            <a:r>
              <a:rPr lang="en-US" sz="4000" b="1" dirty="0">
                <a:solidFill>
                  <a:schemeClr val="accent2"/>
                </a:solidFill>
                <a:latin typeface="Calibri" panose="020F0502020204030204" pitchFamily="34" charset="0"/>
                <a:cs typeface="Calibri" panose="020F0502020204030204" pitchFamily="34" charset="0"/>
              </a:rPr>
              <a:t> </a:t>
            </a:r>
            <a:r>
              <a:rPr lang="en-US" sz="4000" b="1" dirty="0" err="1">
                <a:solidFill>
                  <a:schemeClr val="accent2"/>
                </a:solidFill>
                <a:latin typeface="Calibri" panose="020F0502020204030204" pitchFamily="34" charset="0"/>
                <a:cs typeface="Calibri" panose="020F0502020204030204" pitchFamily="34" charset="0"/>
              </a:rPr>
              <a:t>Staj</a:t>
            </a:r>
            <a:r>
              <a:rPr lang="en-US" sz="4000" b="1" dirty="0">
                <a:solidFill>
                  <a:schemeClr val="accent2"/>
                </a:solidFill>
                <a:latin typeface="Calibri" panose="020F0502020204030204" pitchFamily="34" charset="0"/>
                <a:cs typeface="Calibri" panose="020F0502020204030204" pitchFamily="34" charset="0"/>
              </a:rPr>
              <a:t> </a:t>
            </a:r>
            <a:r>
              <a:rPr lang="en-US" sz="4000" b="1" dirty="0" err="1">
                <a:solidFill>
                  <a:schemeClr val="accent2"/>
                </a:solidFill>
                <a:latin typeface="Calibri" panose="020F0502020204030204" pitchFamily="34" charset="0"/>
                <a:cs typeface="Calibri" panose="020F0502020204030204" pitchFamily="34" charset="0"/>
              </a:rPr>
              <a:t>Hareketl</a:t>
            </a:r>
            <a:r>
              <a:rPr lang="tr-TR" sz="4000" b="1" dirty="0">
                <a:solidFill>
                  <a:schemeClr val="accent2"/>
                </a:solidFill>
                <a:latin typeface="Calibri" panose="020F0502020204030204" pitchFamily="34" charset="0"/>
                <a:cs typeface="Calibri" panose="020F0502020204030204" pitchFamily="34" charset="0"/>
              </a:rPr>
              <a:t>i</a:t>
            </a:r>
            <a:r>
              <a:rPr lang="en-US" sz="4000" b="1" dirty="0">
                <a:solidFill>
                  <a:schemeClr val="accent2"/>
                </a:solidFill>
                <a:latin typeface="Calibri" panose="020F0502020204030204" pitchFamily="34" charset="0"/>
                <a:cs typeface="Calibri" panose="020F0502020204030204" pitchFamily="34" charset="0"/>
              </a:rPr>
              <a:t>l</a:t>
            </a:r>
            <a:r>
              <a:rPr lang="tr-TR" sz="4000" b="1" dirty="0">
                <a:solidFill>
                  <a:schemeClr val="accent2"/>
                </a:solidFill>
                <a:latin typeface="Calibri" panose="020F0502020204030204" pitchFamily="34" charset="0"/>
                <a:cs typeface="Calibri" panose="020F0502020204030204" pitchFamily="34" charset="0"/>
              </a:rPr>
              <a:t>i</a:t>
            </a:r>
            <a:r>
              <a:rPr lang="en-US" sz="4000" b="1" dirty="0">
                <a:solidFill>
                  <a:schemeClr val="accent2"/>
                </a:solidFill>
                <a:latin typeface="Calibri" panose="020F0502020204030204" pitchFamily="34" charset="0"/>
                <a:cs typeface="Calibri" panose="020F0502020204030204" pitchFamily="34" charset="0"/>
              </a:rPr>
              <a:t>ğ</a:t>
            </a:r>
            <a:r>
              <a:rPr lang="tr-TR" sz="4000" b="1" dirty="0">
                <a:solidFill>
                  <a:schemeClr val="accent2"/>
                </a:solidFill>
                <a:latin typeface="Calibri" panose="020F0502020204030204" pitchFamily="34" charset="0"/>
                <a:cs typeface="Calibri" panose="020F0502020204030204" pitchFamily="34" charset="0"/>
              </a:rPr>
              <a:t>i</a:t>
            </a:r>
            <a:br>
              <a:rPr lang="en-US" sz="4000" b="1" dirty="0">
                <a:solidFill>
                  <a:schemeClr val="accent2"/>
                </a:solidFill>
                <a:latin typeface="Calibri" panose="020F0502020204030204" pitchFamily="34" charset="0"/>
                <a:cs typeface="Calibri" panose="020F0502020204030204" pitchFamily="34" charset="0"/>
              </a:rPr>
            </a:br>
            <a:r>
              <a:rPr lang="en-US" sz="4000" b="1" dirty="0">
                <a:solidFill>
                  <a:schemeClr val="accent2"/>
                </a:solidFill>
                <a:latin typeface="Calibri" panose="020F0502020204030204" pitchFamily="34" charset="0"/>
                <a:cs typeface="Calibri" panose="020F0502020204030204" pitchFamily="34" charset="0"/>
              </a:rPr>
              <a:t>B</a:t>
            </a:r>
            <a:r>
              <a:rPr lang="tr-TR" sz="4000" b="1" dirty="0">
                <a:solidFill>
                  <a:schemeClr val="accent2"/>
                </a:solidFill>
                <a:latin typeface="Calibri" panose="020F0502020204030204" pitchFamily="34" charset="0"/>
                <a:cs typeface="Calibri" panose="020F0502020204030204" pitchFamily="34" charset="0"/>
              </a:rPr>
              <a:t>i</a:t>
            </a:r>
            <a:r>
              <a:rPr lang="en-US" sz="4000" b="1" dirty="0">
                <a:solidFill>
                  <a:schemeClr val="accent2"/>
                </a:solidFill>
                <a:latin typeface="Calibri" panose="020F0502020204030204" pitchFamily="34" charset="0"/>
                <a:cs typeface="Calibri" panose="020F0502020204030204" pitchFamily="34" charset="0"/>
              </a:rPr>
              <a:t>lg</a:t>
            </a:r>
            <a:r>
              <a:rPr lang="tr-TR" sz="4000" b="1" dirty="0">
                <a:solidFill>
                  <a:schemeClr val="accent2"/>
                </a:solidFill>
                <a:latin typeface="Calibri" panose="020F0502020204030204" pitchFamily="34" charset="0"/>
                <a:cs typeface="Calibri" panose="020F0502020204030204" pitchFamily="34" charset="0"/>
              </a:rPr>
              <a:t>i</a:t>
            </a:r>
            <a:r>
              <a:rPr lang="en-US" sz="4000" b="1" dirty="0">
                <a:solidFill>
                  <a:schemeClr val="accent2"/>
                </a:solidFill>
                <a:latin typeface="Calibri" panose="020F0502020204030204" pitchFamily="34" charset="0"/>
                <a:cs typeface="Calibri" panose="020F0502020204030204" pitchFamily="34" charset="0"/>
              </a:rPr>
              <a:t>lend</a:t>
            </a:r>
            <a:r>
              <a:rPr lang="tr-TR" sz="4000" b="1" dirty="0">
                <a:solidFill>
                  <a:schemeClr val="accent2"/>
                </a:solidFill>
                <a:latin typeface="Calibri" panose="020F0502020204030204" pitchFamily="34" charset="0"/>
                <a:cs typeface="Calibri" panose="020F0502020204030204" pitchFamily="34" charset="0"/>
              </a:rPr>
              <a:t>i</a:t>
            </a:r>
            <a:r>
              <a:rPr lang="en-US" sz="4000" b="1" dirty="0" err="1">
                <a:solidFill>
                  <a:schemeClr val="accent2"/>
                </a:solidFill>
                <a:latin typeface="Calibri" panose="020F0502020204030204" pitchFamily="34" charset="0"/>
                <a:cs typeface="Calibri" panose="020F0502020204030204" pitchFamily="34" charset="0"/>
              </a:rPr>
              <a:t>rme</a:t>
            </a:r>
            <a:r>
              <a:rPr lang="en-US" sz="4000" b="1" dirty="0">
                <a:solidFill>
                  <a:schemeClr val="accent2"/>
                </a:solidFill>
                <a:latin typeface="Calibri" panose="020F0502020204030204" pitchFamily="34" charset="0"/>
                <a:cs typeface="Calibri" panose="020F0502020204030204" pitchFamily="34" charset="0"/>
              </a:rPr>
              <a:t> </a:t>
            </a:r>
            <a:r>
              <a:rPr lang="en-US" sz="4000" b="1" dirty="0" err="1">
                <a:solidFill>
                  <a:schemeClr val="accent2"/>
                </a:solidFill>
                <a:latin typeface="Calibri" panose="020F0502020204030204" pitchFamily="34" charset="0"/>
                <a:cs typeface="Calibri" panose="020F0502020204030204" pitchFamily="34" charset="0"/>
              </a:rPr>
              <a:t>Toplantısı</a:t>
            </a:r>
            <a:br>
              <a:rPr lang="tr-TR" sz="4000" b="1" dirty="0">
                <a:solidFill>
                  <a:schemeClr val="accent2"/>
                </a:solidFill>
                <a:latin typeface="Calibri" panose="020F0502020204030204" pitchFamily="34" charset="0"/>
                <a:cs typeface="Calibri" panose="020F0502020204030204" pitchFamily="34" charset="0"/>
              </a:rPr>
            </a:br>
            <a:r>
              <a:rPr lang="tr-TR" sz="4000" b="1" dirty="0">
                <a:solidFill>
                  <a:schemeClr val="accent2"/>
                </a:solidFill>
                <a:latin typeface="Calibri" panose="020F0502020204030204" pitchFamily="34" charset="0"/>
                <a:cs typeface="Calibri" panose="020F0502020204030204" pitchFamily="34" charset="0"/>
              </a:rPr>
              <a:t>17.10.2025 saat: 11.00</a:t>
            </a:r>
            <a:endParaRPr lang="tr-TR" sz="4000" b="1" dirty="0">
              <a:solidFill>
                <a:schemeClr val="accent2"/>
              </a:solidFill>
            </a:endParaRPr>
          </a:p>
        </p:txBody>
      </p:sp>
      <p:sp>
        <p:nvSpPr>
          <p:cNvPr id="4" name="Alt Bilgi Yer Tutucusu 3">
            <a:extLst>
              <a:ext uri="{FF2B5EF4-FFF2-40B4-BE49-F238E27FC236}">
                <a16:creationId xmlns:a16="http://schemas.microsoft.com/office/drawing/2014/main" id="{10EDFA71-DC57-4139-B931-A80B6FBDEBC2}"/>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pic>
        <p:nvPicPr>
          <p:cNvPr id="5" name="Resim 4">
            <a:extLst>
              <a:ext uri="{FF2B5EF4-FFF2-40B4-BE49-F238E27FC236}">
                <a16:creationId xmlns:a16="http://schemas.microsoft.com/office/drawing/2014/main" id="{9D58BA35-801D-438C-900F-7984AAE4EE6F}"/>
              </a:ext>
            </a:extLst>
          </p:cNvPr>
          <p:cNvPicPr>
            <a:picLocks noChangeAspect="1"/>
          </p:cNvPicPr>
          <p:nvPr/>
        </p:nvPicPr>
        <p:blipFill>
          <a:blip r:embed="rId3"/>
          <a:stretch>
            <a:fillRect/>
          </a:stretch>
        </p:blipFill>
        <p:spPr>
          <a:xfrm>
            <a:off x="380342" y="5639688"/>
            <a:ext cx="1465392" cy="418683"/>
          </a:xfrm>
          <a:prstGeom prst="rect">
            <a:avLst/>
          </a:prstGeom>
        </p:spPr>
      </p:pic>
      <p:pic>
        <p:nvPicPr>
          <p:cNvPr id="6" name="Resim 5">
            <a:extLst>
              <a:ext uri="{FF2B5EF4-FFF2-40B4-BE49-F238E27FC236}">
                <a16:creationId xmlns:a16="http://schemas.microsoft.com/office/drawing/2014/main" id="{19805256-1F3C-4213-9A45-5B22A4A55E0B}"/>
              </a:ext>
            </a:extLst>
          </p:cNvPr>
          <p:cNvPicPr>
            <a:picLocks noChangeAspect="1"/>
          </p:cNvPicPr>
          <p:nvPr/>
        </p:nvPicPr>
        <p:blipFill>
          <a:blip r:embed="rId4"/>
          <a:stretch>
            <a:fillRect/>
          </a:stretch>
        </p:blipFill>
        <p:spPr>
          <a:xfrm>
            <a:off x="6800231" y="5594533"/>
            <a:ext cx="895969" cy="597312"/>
          </a:xfrm>
          <a:prstGeom prst="rect">
            <a:avLst/>
          </a:prstGeom>
        </p:spPr>
      </p:pic>
      <p:pic>
        <p:nvPicPr>
          <p:cNvPr id="7" name="Resim 6">
            <a:extLst>
              <a:ext uri="{FF2B5EF4-FFF2-40B4-BE49-F238E27FC236}">
                <a16:creationId xmlns:a16="http://schemas.microsoft.com/office/drawing/2014/main" id="{B7851B80-A68E-4B19-92A5-4402732B115B}"/>
              </a:ext>
            </a:extLst>
          </p:cNvPr>
          <p:cNvPicPr>
            <a:picLocks noChangeAspect="1"/>
          </p:cNvPicPr>
          <p:nvPr/>
        </p:nvPicPr>
        <p:blipFill>
          <a:blip r:embed="rId5"/>
          <a:stretch>
            <a:fillRect/>
          </a:stretch>
        </p:blipFill>
        <p:spPr>
          <a:xfrm>
            <a:off x="7929874" y="5701152"/>
            <a:ext cx="701051" cy="384075"/>
          </a:xfrm>
          <a:prstGeom prst="rect">
            <a:avLst/>
          </a:prstGeom>
        </p:spPr>
      </p:pic>
    </p:spTree>
    <p:extLst>
      <p:ext uri="{BB962C8B-B14F-4D97-AF65-F5344CB8AC3E}">
        <p14:creationId xmlns:p14="http://schemas.microsoft.com/office/powerpoint/2010/main" val="139432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10</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779783" y="1117644"/>
            <a:ext cx="5797296" cy="1188720"/>
          </a:xfrm>
        </p:spPr>
        <p:txBody>
          <a:bodyPr>
            <a:normAutofit/>
          </a:bodyPr>
          <a:lstStyle/>
          <a:p>
            <a:pPr algn="ctr"/>
            <a:r>
              <a:rPr lang="tr-TR" b="1" dirty="0">
                <a:solidFill>
                  <a:schemeClr val="accent2"/>
                </a:solidFill>
                <a:latin typeface="Kelson Sans" panose="02000500000000000000" pitchFamily="50" charset="-94"/>
              </a:rPr>
              <a:t>Başvuru Kriterleri</a:t>
            </a:r>
            <a:br>
              <a:rPr lang="tr-TR" b="1" dirty="0">
                <a:solidFill>
                  <a:schemeClr val="accent2"/>
                </a:solidFill>
                <a:latin typeface="Kelson Sans" panose="02000500000000000000" pitchFamily="50" charset="-94"/>
              </a:rPr>
            </a:br>
            <a:r>
              <a:rPr lang="tr-TR" b="1" dirty="0">
                <a:solidFill>
                  <a:schemeClr val="accent2"/>
                </a:solidFill>
                <a:latin typeface="Kelson Sans" panose="02000500000000000000" pitchFamily="50" charset="-94"/>
              </a:rPr>
              <a:t>Öğrenim Hareketliliği</a:t>
            </a:r>
          </a:p>
        </p:txBody>
      </p:sp>
      <p:sp>
        <p:nvSpPr>
          <p:cNvPr id="2" name="İçerik Yer Tutucusu 2">
            <a:extLst>
              <a:ext uri="{FF2B5EF4-FFF2-40B4-BE49-F238E27FC236}">
                <a16:creationId xmlns:a16="http://schemas.microsoft.com/office/drawing/2014/main" id="{A5A99AB2-6D7E-A582-CB46-B9C625D1E613}"/>
              </a:ext>
            </a:extLst>
          </p:cNvPr>
          <p:cNvSpPr txBox="1">
            <a:spLocks/>
          </p:cNvSpPr>
          <p:nvPr/>
        </p:nvSpPr>
        <p:spPr>
          <a:xfrm>
            <a:off x="1504574" y="2306364"/>
            <a:ext cx="6347714" cy="343399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tr-TR" sz="2200" dirty="0">
              <a:solidFill>
                <a:schemeClr val="tx1"/>
              </a:solidFill>
              <a:latin typeface="Kelson Sans" panose="02000500000000000000" pitchFamily="50" charset="-94"/>
            </a:endParaRPr>
          </a:p>
          <a:p>
            <a:pPr algn="just"/>
            <a:r>
              <a:rPr lang="tr-TR" sz="2000" dirty="0">
                <a:solidFill>
                  <a:srgbClr val="404040"/>
                </a:solidFill>
                <a:latin typeface="Kelson Sans" panose="02000500000000000000" pitchFamily="50" charset="-94"/>
              </a:rPr>
              <a:t>Yabancı dil kriterini sağlayabilmek için her başvuru dönemi öncesi BANÜ Yabancı Diller Yüksekokulu tarafından yapılan Erasmus Yabancı Dil sınavına girer ve başvuru için gerekli olan yabancı dil puanını alır. (55 ve üstü)</a:t>
            </a:r>
          </a:p>
          <a:p>
            <a:pPr algn="just"/>
            <a:r>
              <a:rPr lang="tr-TR" sz="2000" dirty="0">
                <a:solidFill>
                  <a:srgbClr val="404040"/>
                </a:solidFill>
                <a:latin typeface="Kelson Sans" panose="02000500000000000000" pitchFamily="50" charset="-94"/>
              </a:rPr>
              <a:t>Bu sınav haricinde ÖSYM denkliği bulunan yabancı dil sınav puanları da Erasmus başvurusunda kullanılabilir. </a:t>
            </a:r>
          </a:p>
          <a:p>
            <a:pPr algn="just"/>
            <a:r>
              <a:rPr lang="tr-TR" sz="2000" dirty="0">
                <a:solidFill>
                  <a:srgbClr val="404040"/>
                </a:solidFill>
                <a:latin typeface="Kelson Sans" panose="02000500000000000000" pitchFamily="50" charset="-94"/>
              </a:rPr>
              <a:t>Öğrenim Hareketliliği için öğrencinin okuduğu bölümün Avrupa’daki bir bölüm ile ikili anlaşması olması gerekmektedir.</a:t>
            </a:r>
          </a:p>
          <a:p>
            <a:pPr marL="0" indent="0">
              <a:buFont typeface="Wingdings 3" charset="2"/>
              <a:buNone/>
            </a:pPr>
            <a:endParaRPr lang="tr-TR" dirty="0"/>
          </a:p>
        </p:txBody>
      </p:sp>
    </p:spTree>
    <p:extLst>
      <p:ext uri="{BB962C8B-B14F-4D97-AF65-F5344CB8AC3E}">
        <p14:creationId xmlns:p14="http://schemas.microsoft.com/office/powerpoint/2010/main" val="351197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algn="just"/>
            <a:r>
              <a:rPr lang="tr-TR" sz="2200" dirty="0">
                <a:solidFill>
                  <a:srgbClr val="404040"/>
                </a:solidFill>
                <a:latin typeface="Kelson Sans" panose="02000500000000000000" pitchFamily="50" charset="-94"/>
              </a:rPr>
              <a:t>Başvuran her öğrencinin yabancı dil puanının %50’si ile genel not ortalamasının %50’si alınarak 100 üzerinden bir Erasmus Puanı hesaplanır </a:t>
            </a:r>
          </a:p>
          <a:p>
            <a:pPr marL="0" indent="0" algn="just">
              <a:buNone/>
            </a:pPr>
            <a:r>
              <a:rPr lang="tr-TR" sz="2200" dirty="0">
                <a:solidFill>
                  <a:srgbClr val="404040"/>
                </a:solidFill>
                <a:latin typeface="Kelson Sans" panose="02000500000000000000" pitchFamily="50" charset="-94"/>
              </a:rPr>
              <a:t>(Daha önce yararlanılan hareketlilik başına -10 uygulanır.)</a:t>
            </a:r>
          </a:p>
          <a:p>
            <a:pPr algn="just"/>
            <a:r>
              <a:rPr lang="tr-TR" sz="2200" dirty="0">
                <a:solidFill>
                  <a:srgbClr val="404040"/>
                </a:solidFill>
                <a:latin typeface="Kelson Sans" panose="02000500000000000000" pitchFamily="50" charset="-94"/>
              </a:rPr>
              <a:t>Lisans düzeyinde fakülte bazında, yüksek lisansta ve doktorada enstitü bazında kontenjanlar açıklanır ve bu listeye göre öğrenciler seçilir.</a:t>
            </a: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11</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262535" y="971870"/>
            <a:ext cx="5797296" cy="1188720"/>
          </a:xfrm>
        </p:spPr>
        <p:txBody>
          <a:bodyPr>
            <a:normAutofit/>
          </a:bodyPr>
          <a:lstStyle/>
          <a:p>
            <a:pPr algn="ctr"/>
            <a:r>
              <a:rPr lang="tr-TR" b="1" dirty="0">
                <a:solidFill>
                  <a:schemeClr val="accent2"/>
                </a:solidFill>
                <a:latin typeface="Kelson Sans" panose="02000500000000000000" pitchFamily="50" charset="-94"/>
              </a:rPr>
              <a:t>Öğrenci Seçim Usulü</a:t>
            </a:r>
            <a:br>
              <a:rPr lang="tr-TR" b="1" dirty="0">
                <a:solidFill>
                  <a:schemeClr val="accent2"/>
                </a:solidFill>
                <a:latin typeface="Kelson Sans" panose="02000500000000000000" pitchFamily="50" charset="-94"/>
              </a:rPr>
            </a:br>
            <a:r>
              <a:rPr lang="tr-TR" b="1" dirty="0">
                <a:solidFill>
                  <a:schemeClr val="accent2"/>
                </a:solidFill>
                <a:latin typeface="Kelson Sans" panose="02000500000000000000" pitchFamily="50" charset="-94"/>
              </a:rPr>
              <a:t>Öğrenim Hareketliliği</a:t>
            </a:r>
          </a:p>
        </p:txBody>
      </p:sp>
    </p:spTree>
    <p:extLst>
      <p:ext uri="{BB962C8B-B14F-4D97-AF65-F5344CB8AC3E}">
        <p14:creationId xmlns:p14="http://schemas.microsoft.com/office/powerpoint/2010/main" val="397704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12</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812953" y="1130896"/>
            <a:ext cx="5797296" cy="1188720"/>
          </a:xfrm>
        </p:spPr>
        <p:txBody>
          <a:bodyPr>
            <a:normAutofit/>
          </a:bodyPr>
          <a:lstStyle/>
          <a:p>
            <a:pPr algn="ctr"/>
            <a:r>
              <a:rPr lang="tr-TR" b="1" dirty="0">
                <a:solidFill>
                  <a:schemeClr val="accent2"/>
                </a:solidFill>
                <a:latin typeface="Kelson Sans" panose="02000500000000000000" pitchFamily="50" charset="-94"/>
              </a:rPr>
              <a:t>Öğrenci Seçim Usulü</a:t>
            </a:r>
            <a:br>
              <a:rPr lang="tr-TR" b="1" dirty="0">
                <a:solidFill>
                  <a:schemeClr val="accent2"/>
                </a:solidFill>
                <a:latin typeface="Kelson Sans" panose="02000500000000000000" pitchFamily="50" charset="-94"/>
              </a:rPr>
            </a:br>
            <a:r>
              <a:rPr lang="tr-TR" b="1" dirty="0">
                <a:solidFill>
                  <a:schemeClr val="accent2"/>
                </a:solidFill>
                <a:latin typeface="Kelson Sans" panose="02000500000000000000" pitchFamily="50" charset="-94"/>
              </a:rPr>
              <a:t>Öğrenim Hareketliliği</a:t>
            </a:r>
          </a:p>
        </p:txBody>
      </p:sp>
      <p:sp>
        <p:nvSpPr>
          <p:cNvPr id="10" name="İçerik Yer Tutucusu 2">
            <a:extLst>
              <a:ext uri="{FF2B5EF4-FFF2-40B4-BE49-F238E27FC236}">
                <a16:creationId xmlns:a16="http://schemas.microsoft.com/office/drawing/2014/main" id="{6F84CB76-2D11-23BA-66D1-91ECB61D7EC4}"/>
              </a:ext>
            </a:extLst>
          </p:cNvPr>
          <p:cNvSpPr txBox="1">
            <a:spLocks/>
          </p:cNvSpPr>
          <p:nvPr/>
        </p:nvSpPr>
        <p:spPr>
          <a:xfrm>
            <a:off x="1414935" y="2312990"/>
            <a:ext cx="634771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tr-TR" dirty="0">
              <a:solidFill>
                <a:schemeClr val="tx1"/>
              </a:solidFill>
              <a:latin typeface="Kelson Sans" panose="02000500000000000000" pitchFamily="50" charset="-94"/>
            </a:endParaRPr>
          </a:p>
          <a:p>
            <a:pPr algn="just"/>
            <a:r>
              <a:rPr lang="tr-TR" sz="2200" dirty="0">
                <a:solidFill>
                  <a:srgbClr val="404040"/>
                </a:solidFill>
                <a:latin typeface="Kelson Sans" panose="02000500000000000000" pitchFamily="50" charset="-94"/>
              </a:rPr>
              <a:t>Öğrenciler bir yarıyıl için seçilir.</a:t>
            </a:r>
          </a:p>
          <a:p>
            <a:pPr algn="just"/>
            <a:r>
              <a:rPr lang="tr-TR" sz="2200" dirty="0">
                <a:solidFill>
                  <a:srgbClr val="404040"/>
                </a:solidFill>
                <a:latin typeface="Kelson Sans" panose="02000500000000000000" pitchFamily="50" charset="-94"/>
              </a:rPr>
              <a:t>Seçilen öğrenciler için Erasmus Ofisi tarafından bilgilendirme toplantısı yapılır. Her öğrenci karşı kuruma başvuru, vize, konaklama gibi süreçleri kendisi yürütür. </a:t>
            </a:r>
          </a:p>
          <a:p>
            <a:pPr algn="just"/>
            <a:r>
              <a:rPr lang="tr-TR" sz="2200" dirty="0">
                <a:solidFill>
                  <a:srgbClr val="404040"/>
                </a:solidFill>
                <a:latin typeface="Kelson Sans" panose="02000500000000000000" pitchFamily="50" charset="-94"/>
              </a:rPr>
              <a:t>Öğrencinin seçtiği kurum başvuru kriterinden yüksek bir yabancı dil seviyesi talep edebilir. </a:t>
            </a:r>
          </a:p>
          <a:p>
            <a:pPr marL="0" indent="0">
              <a:buFont typeface="Wingdings 3" charset="2"/>
              <a:buNone/>
            </a:pPr>
            <a:endParaRPr lang="tr-TR" dirty="0"/>
          </a:p>
        </p:txBody>
      </p:sp>
    </p:spTree>
    <p:extLst>
      <p:ext uri="{BB962C8B-B14F-4D97-AF65-F5344CB8AC3E}">
        <p14:creationId xmlns:p14="http://schemas.microsoft.com/office/powerpoint/2010/main" val="201815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13</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673352" y="1117284"/>
            <a:ext cx="5797296" cy="1188720"/>
          </a:xfrm>
        </p:spPr>
        <p:txBody>
          <a:bodyPr>
            <a:normAutofit fontScale="90000"/>
          </a:bodyPr>
          <a:lstStyle/>
          <a:p>
            <a:pPr algn="ctr"/>
            <a:r>
              <a:rPr lang="tr-TR" b="1" dirty="0">
                <a:solidFill>
                  <a:schemeClr val="accent2"/>
                </a:solidFill>
              </a:rPr>
              <a:t>STAJ Hareketliliği</a:t>
            </a:r>
            <a:br>
              <a:rPr lang="tr-TR" b="1" dirty="0">
                <a:solidFill>
                  <a:schemeClr val="accent2"/>
                </a:solidFill>
              </a:rPr>
            </a:br>
            <a:r>
              <a:rPr lang="tr-TR" b="1" dirty="0">
                <a:solidFill>
                  <a:schemeClr val="accent2"/>
                </a:solidFill>
              </a:rPr>
              <a:t>Başvuru Kriterleri</a:t>
            </a:r>
            <a:br>
              <a:rPr lang="tr-TR" sz="1800" b="1" dirty="0">
                <a:solidFill>
                  <a:schemeClr val="accent2"/>
                </a:solidFill>
                <a:latin typeface="Kelson Sans" panose="02000500000000000000" pitchFamily="50" charset="-94"/>
              </a:rPr>
            </a:br>
            <a:endParaRPr lang="tr-TR" b="1" dirty="0">
              <a:solidFill>
                <a:schemeClr val="accent2"/>
              </a:solidFill>
              <a:latin typeface="Kelson Sans" panose="02000500000000000000" pitchFamily="50" charset="-94"/>
            </a:endParaRPr>
          </a:p>
        </p:txBody>
      </p:sp>
      <p:sp>
        <p:nvSpPr>
          <p:cNvPr id="2" name="İçerik Yer Tutucusu 2">
            <a:extLst>
              <a:ext uri="{FF2B5EF4-FFF2-40B4-BE49-F238E27FC236}">
                <a16:creationId xmlns:a16="http://schemas.microsoft.com/office/drawing/2014/main" id="{26F99D80-C000-599F-D134-9187E0C3F0EC}"/>
              </a:ext>
            </a:extLst>
          </p:cNvPr>
          <p:cNvSpPr txBox="1">
            <a:spLocks/>
          </p:cNvSpPr>
          <p:nvPr/>
        </p:nvSpPr>
        <p:spPr>
          <a:xfrm>
            <a:off x="1414935" y="2312990"/>
            <a:ext cx="634771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tr-TR" dirty="0">
              <a:solidFill>
                <a:schemeClr val="tx1"/>
              </a:solidFill>
              <a:latin typeface="Kelson Sans" panose="02000500000000000000" pitchFamily="50" charset="-94"/>
            </a:endParaRPr>
          </a:p>
          <a:p>
            <a:pPr marL="0" indent="0">
              <a:buFont typeface="Wingdings 3" charset="2"/>
              <a:buNone/>
            </a:pPr>
            <a:endParaRPr lang="tr-TR" dirty="0"/>
          </a:p>
        </p:txBody>
      </p:sp>
      <p:sp>
        <p:nvSpPr>
          <p:cNvPr id="7" name="İçerik Yer Tutucusu 2">
            <a:extLst>
              <a:ext uri="{FF2B5EF4-FFF2-40B4-BE49-F238E27FC236}">
                <a16:creationId xmlns:a16="http://schemas.microsoft.com/office/drawing/2014/main" id="{4CA8703B-671B-CBEC-8FDD-7C4897161FA5}"/>
              </a:ext>
            </a:extLst>
          </p:cNvPr>
          <p:cNvSpPr txBox="1">
            <a:spLocks/>
          </p:cNvSpPr>
          <p:nvPr/>
        </p:nvSpPr>
        <p:spPr>
          <a:xfrm>
            <a:off x="1567335" y="2465390"/>
            <a:ext cx="6347714" cy="282222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tr-TR" sz="2200" dirty="0">
              <a:solidFill>
                <a:schemeClr val="tx1"/>
              </a:solidFill>
              <a:latin typeface="Kelson Sans" panose="02000500000000000000" pitchFamily="50" charset="-94"/>
            </a:endParaRPr>
          </a:p>
          <a:p>
            <a:pPr algn="just"/>
            <a:r>
              <a:rPr lang="tr-TR" sz="2200" dirty="0">
                <a:solidFill>
                  <a:srgbClr val="404040"/>
                </a:solidFill>
                <a:latin typeface="Kelson Sans" panose="02000500000000000000" pitchFamily="50" charset="-94"/>
              </a:rPr>
              <a:t>Not ortalaması ve dil puanı şartı Öğrenim Hareketliliği ile aynıdır. (Lisans 2.20 Lisansüstü 2.50; Yabancı Dil en az 55 ve üstü)</a:t>
            </a:r>
          </a:p>
          <a:p>
            <a:pPr algn="just"/>
            <a:r>
              <a:rPr lang="tr-TR" sz="2200" dirty="0">
                <a:solidFill>
                  <a:srgbClr val="404040"/>
                </a:solidFill>
                <a:latin typeface="Kelson Sans" panose="02000500000000000000" pitchFamily="50" charset="-94"/>
              </a:rPr>
              <a:t>Buna ek olarak başvuru esnasında Staj yapacağı kurumu belirlemiş ve bu kurumdan yazılı bir ön kabul almış olmalıdır.</a:t>
            </a:r>
          </a:p>
          <a:p>
            <a:pPr algn="just"/>
            <a:r>
              <a:rPr lang="tr-TR" sz="2200" b="1" dirty="0">
                <a:solidFill>
                  <a:srgbClr val="404040"/>
                </a:solidFill>
                <a:latin typeface="Kelson Sans" panose="02000500000000000000" pitchFamily="50" charset="-94"/>
              </a:rPr>
              <a:t>Başvuru sırasında öğrenci olma şartı vardır. </a:t>
            </a:r>
            <a:r>
              <a:rPr lang="tr-TR" sz="2200" dirty="0">
                <a:solidFill>
                  <a:srgbClr val="404040"/>
                </a:solidFill>
                <a:latin typeface="Kelson Sans" panose="02000500000000000000" pitchFamily="50" charset="-94"/>
              </a:rPr>
              <a:t>Fakat hareketliliği mezuniyet tarihinden sonra da gerçekleştirebilir. (1 yıla kadar)</a:t>
            </a:r>
          </a:p>
          <a:p>
            <a:pPr marL="0" indent="0">
              <a:buFont typeface="Wingdings 3" charset="2"/>
              <a:buNone/>
            </a:pPr>
            <a:endParaRPr lang="tr-TR" dirty="0"/>
          </a:p>
        </p:txBody>
      </p:sp>
    </p:spTree>
    <p:extLst>
      <p:ext uri="{BB962C8B-B14F-4D97-AF65-F5344CB8AC3E}">
        <p14:creationId xmlns:p14="http://schemas.microsoft.com/office/powerpoint/2010/main" val="98254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1E9332-D95D-FEB0-6777-B897819C8D00}"/>
              </a:ext>
            </a:extLst>
          </p:cNvPr>
          <p:cNvSpPr>
            <a:spLocks noGrp="1"/>
          </p:cNvSpPr>
          <p:nvPr>
            <p:ph type="title"/>
          </p:nvPr>
        </p:nvSpPr>
        <p:spPr>
          <a:xfrm>
            <a:off x="1060252" y="816637"/>
            <a:ext cx="6347713" cy="1320800"/>
          </a:xfrm>
        </p:spPr>
        <p:txBody>
          <a:bodyPr/>
          <a:lstStyle/>
          <a:p>
            <a:pPr algn="ctr"/>
            <a:r>
              <a:rPr lang="tr-TR" b="1" dirty="0">
                <a:solidFill>
                  <a:schemeClr val="accent2"/>
                </a:solidFill>
                <a:latin typeface="Kelson Sans" panose="02000500000000000000" pitchFamily="50" charset="-94"/>
              </a:rPr>
              <a:t>STAJ Hareketliliği</a:t>
            </a:r>
            <a:br>
              <a:rPr lang="tr-TR" b="1" dirty="0">
                <a:solidFill>
                  <a:schemeClr val="accent2"/>
                </a:solidFill>
                <a:latin typeface="Kelson Sans" panose="02000500000000000000" pitchFamily="50" charset="-94"/>
              </a:rPr>
            </a:br>
            <a:r>
              <a:rPr lang="tr-TR" b="1" dirty="0">
                <a:solidFill>
                  <a:schemeClr val="accent2"/>
                </a:solidFill>
                <a:latin typeface="Kelson Sans" panose="02000500000000000000" pitchFamily="50" charset="-94"/>
              </a:rPr>
              <a:t>Seçim Usulü</a:t>
            </a:r>
            <a:endParaRPr lang="tr-TR" b="1" dirty="0">
              <a:solidFill>
                <a:schemeClr val="accent2"/>
              </a:solidFill>
            </a:endParaRPr>
          </a:p>
        </p:txBody>
      </p:sp>
      <p:sp>
        <p:nvSpPr>
          <p:cNvPr id="3" name="İçerik Yer Tutucusu 2">
            <a:extLst>
              <a:ext uri="{FF2B5EF4-FFF2-40B4-BE49-F238E27FC236}">
                <a16:creationId xmlns:a16="http://schemas.microsoft.com/office/drawing/2014/main" id="{E81B0133-7355-B5BF-7B8D-4D62A4F5BF5A}"/>
              </a:ext>
            </a:extLst>
          </p:cNvPr>
          <p:cNvSpPr>
            <a:spLocks noGrp="1"/>
          </p:cNvSpPr>
          <p:nvPr>
            <p:ph idx="1"/>
          </p:nvPr>
        </p:nvSpPr>
        <p:spPr>
          <a:xfrm>
            <a:off x="609599" y="2160590"/>
            <a:ext cx="6798366" cy="3880773"/>
          </a:xfrm>
        </p:spPr>
        <p:txBody>
          <a:bodyPr/>
          <a:lstStyle/>
          <a:p>
            <a:pPr algn="just">
              <a:lnSpc>
                <a:spcPct val="90000"/>
              </a:lnSpc>
            </a:pPr>
            <a:endParaRPr lang="tr-TR" sz="2000" dirty="0">
              <a:solidFill>
                <a:srgbClr val="404040"/>
              </a:solidFill>
              <a:latin typeface="Kelson Sans" panose="02000500000000000000" pitchFamily="50" charset="-94"/>
            </a:endParaRPr>
          </a:p>
          <a:p>
            <a:pPr algn="just">
              <a:lnSpc>
                <a:spcPct val="90000"/>
              </a:lnSpc>
            </a:pPr>
            <a:r>
              <a:rPr lang="tr-TR" sz="2000" dirty="0">
                <a:solidFill>
                  <a:srgbClr val="404040"/>
                </a:solidFill>
                <a:latin typeface="Kelson Sans" panose="02000500000000000000" pitchFamily="50" charset="-94"/>
              </a:rPr>
              <a:t>Tüm üniversite çapında bir kontenjan sayısı ya da ön lisans-lisans-yüksek lisans-doktora olarak her eğitim kademesi için ayrı kontenjan sayıları belirlenebilir. </a:t>
            </a:r>
          </a:p>
          <a:p>
            <a:pPr marL="457200" lvl="1" indent="0" algn="just">
              <a:lnSpc>
                <a:spcPct val="90000"/>
              </a:lnSpc>
              <a:buNone/>
            </a:pPr>
            <a:r>
              <a:rPr lang="tr-TR" sz="2000" dirty="0">
                <a:solidFill>
                  <a:srgbClr val="404040"/>
                </a:solidFill>
                <a:latin typeface="Kelson Sans" panose="02000500000000000000" pitchFamily="50" charset="-94"/>
              </a:rPr>
              <a:t>(Öğrenim hareketliliğindeki gibi fakülte bazında değildir.)</a:t>
            </a:r>
            <a:endParaRPr lang="tr-TR" sz="1800" dirty="0">
              <a:solidFill>
                <a:srgbClr val="404040"/>
              </a:solidFill>
              <a:latin typeface="Kelson Sans" panose="02000500000000000000" pitchFamily="50" charset="-94"/>
            </a:endParaRPr>
          </a:p>
          <a:p>
            <a:pPr algn="just">
              <a:lnSpc>
                <a:spcPct val="90000"/>
              </a:lnSpc>
            </a:pPr>
            <a:r>
              <a:rPr lang="tr-TR" sz="2000" dirty="0">
                <a:solidFill>
                  <a:srgbClr val="404040"/>
                </a:solidFill>
                <a:latin typeface="Kelson Sans" panose="02000500000000000000" pitchFamily="50" charset="-94"/>
              </a:rPr>
              <a:t>Minimum 2 ay (60 gün) olan staj hareketlilikleri geçerlidir.</a:t>
            </a:r>
          </a:p>
          <a:p>
            <a:pPr algn="just">
              <a:lnSpc>
                <a:spcPct val="90000"/>
              </a:lnSpc>
            </a:pPr>
            <a:r>
              <a:rPr lang="tr-TR" sz="2000" dirty="0">
                <a:solidFill>
                  <a:srgbClr val="404040"/>
                </a:solidFill>
                <a:latin typeface="Kelson Sans" panose="02000500000000000000" pitchFamily="50" charset="-94"/>
              </a:rPr>
              <a:t>Erasmus Birimi, minimum sürenin tamamını </a:t>
            </a:r>
            <a:r>
              <a:rPr lang="tr-TR" sz="2000" dirty="0" err="1">
                <a:solidFill>
                  <a:srgbClr val="404040"/>
                </a:solidFill>
                <a:latin typeface="Kelson Sans" panose="02000500000000000000" pitchFamily="50" charset="-94"/>
              </a:rPr>
              <a:t>hibelendirir</a:t>
            </a:r>
            <a:r>
              <a:rPr lang="tr-TR" sz="2000" dirty="0">
                <a:solidFill>
                  <a:srgbClr val="404040"/>
                </a:solidFill>
                <a:latin typeface="Kelson Sans" panose="02000500000000000000" pitchFamily="50" charset="-94"/>
              </a:rPr>
              <a:t>. Daha fazla hibe durumunda süreyi başvuru ilanında açıkça belirtir.</a:t>
            </a:r>
            <a:endParaRPr lang="tr-TR" sz="1500" dirty="0">
              <a:solidFill>
                <a:srgbClr val="404040"/>
              </a:solidFill>
              <a:latin typeface="Kelson Sans" panose="02000500000000000000" pitchFamily="50" charset="-94"/>
            </a:endParaRPr>
          </a:p>
          <a:p>
            <a:endParaRPr lang="tr-TR" dirty="0"/>
          </a:p>
        </p:txBody>
      </p:sp>
      <p:sp>
        <p:nvSpPr>
          <p:cNvPr id="4" name="Alt Bilgi Yer Tutucusu 3">
            <a:extLst>
              <a:ext uri="{FF2B5EF4-FFF2-40B4-BE49-F238E27FC236}">
                <a16:creationId xmlns:a16="http://schemas.microsoft.com/office/drawing/2014/main" id="{E9E7C1E7-65E8-3591-E945-F5AC88EB3AE7}"/>
              </a:ext>
            </a:extLst>
          </p:cNvPr>
          <p:cNvSpPr>
            <a:spLocks noGrp="1"/>
          </p:cNvSpPr>
          <p:nvPr>
            <p:ph type="ftr" sz="quarter" idx="11"/>
          </p:nvPr>
        </p:nvSpPr>
        <p:spPr/>
        <p:txBody>
          <a:bodyPr/>
          <a:lstStyle/>
          <a:p>
            <a:r>
              <a:rPr lang="tr-TR" dirty="0"/>
              <a:t>ERASMUS DEĞİŞİM PROGRAMI KOORDİNATÖRLÜĞÜ</a:t>
            </a:r>
            <a:endParaRPr lang="en-US" dirty="0"/>
          </a:p>
          <a:p>
            <a:endParaRPr lang="en-US" dirty="0"/>
          </a:p>
        </p:txBody>
      </p:sp>
      <p:sp>
        <p:nvSpPr>
          <p:cNvPr id="5" name="Slayt Numarası Yer Tutucusu 4">
            <a:extLst>
              <a:ext uri="{FF2B5EF4-FFF2-40B4-BE49-F238E27FC236}">
                <a16:creationId xmlns:a16="http://schemas.microsoft.com/office/drawing/2014/main" id="{6EEFD720-76DA-4115-01CD-8DBECCE33AD5}"/>
              </a:ext>
            </a:extLst>
          </p:cNvPr>
          <p:cNvSpPr>
            <a:spLocks noGrp="1"/>
          </p:cNvSpPr>
          <p:nvPr>
            <p:ph type="sldNum" sz="quarter" idx="12"/>
          </p:nvPr>
        </p:nvSpPr>
        <p:spPr/>
        <p:txBody>
          <a:bodyPr/>
          <a:lstStyle/>
          <a:p>
            <a:fld id="{519954A3-9DFD-4C44-94BA-B95130A3BA1C}" type="slidenum">
              <a:rPr lang="en-US" smtClean="0"/>
              <a:t>14</a:t>
            </a:fld>
            <a:endParaRPr lang="en-US" dirty="0"/>
          </a:p>
        </p:txBody>
      </p:sp>
    </p:spTree>
    <p:extLst>
      <p:ext uri="{BB962C8B-B14F-4D97-AF65-F5344CB8AC3E}">
        <p14:creationId xmlns:p14="http://schemas.microsoft.com/office/powerpoint/2010/main" val="198434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15</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711319" y="1154432"/>
            <a:ext cx="5721361" cy="1006158"/>
          </a:xfrm>
        </p:spPr>
        <p:txBody>
          <a:bodyPr>
            <a:normAutofit/>
          </a:bodyPr>
          <a:lstStyle/>
          <a:p>
            <a:pPr algn="ctr"/>
            <a:r>
              <a:rPr lang="tr-TR" sz="2800" b="1" dirty="0">
                <a:solidFill>
                  <a:schemeClr val="accent2"/>
                </a:solidFill>
                <a:latin typeface="Kelson Sans" panose="02000500000000000000" pitchFamily="50" charset="-94"/>
              </a:rPr>
              <a:t>2025 Sözleşme Dönemi Kapsamında </a:t>
            </a:r>
            <a:br>
              <a:rPr lang="tr-TR" sz="2800" b="1" dirty="0">
                <a:solidFill>
                  <a:schemeClr val="accent2"/>
                </a:solidFill>
                <a:latin typeface="Kelson Sans" panose="02000500000000000000" pitchFamily="50" charset="-94"/>
              </a:rPr>
            </a:br>
            <a:r>
              <a:rPr lang="tr-TR" sz="2800" b="1" dirty="0">
                <a:solidFill>
                  <a:schemeClr val="accent2"/>
                </a:solidFill>
                <a:latin typeface="Kelson Sans" panose="02000500000000000000" pitchFamily="50" charset="-94"/>
              </a:rPr>
              <a:t>Program Ülkeleri ve Hibe Miktarları</a:t>
            </a:r>
          </a:p>
        </p:txBody>
      </p:sp>
      <p:sp>
        <p:nvSpPr>
          <p:cNvPr id="2" name="İçerik Yer Tutucusu 2">
            <a:extLst>
              <a:ext uri="{FF2B5EF4-FFF2-40B4-BE49-F238E27FC236}">
                <a16:creationId xmlns:a16="http://schemas.microsoft.com/office/drawing/2014/main" id="{DE71B14F-CB05-6CBA-BC47-B00827056AF3}"/>
              </a:ext>
            </a:extLst>
          </p:cNvPr>
          <p:cNvSpPr txBox="1">
            <a:spLocks/>
          </p:cNvSpPr>
          <p:nvPr/>
        </p:nvSpPr>
        <p:spPr>
          <a:xfrm>
            <a:off x="1398142" y="2160589"/>
            <a:ext cx="6347714" cy="388077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indent="0" algn="ctr" rtl="0" eaLnBrk="1" fontAlgn="auto" latinLnBrk="0" hangingPunct="1">
              <a:spcBef>
                <a:spcPts val="0"/>
              </a:spcBef>
              <a:spcAft>
                <a:spcPts val="0"/>
              </a:spcAft>
              <a:buNone/>
            </a:pPr>
            <a:r>
              <a:rPr lang="tr-TR" sz="2200" b="1" i="0" u="none" strike="noStrike" kern="1200" baseline="0" dirty="0">
                <a:solidFill>
                  <a:schemeClr val="accent2"/>
                </a:solidFill>
                <a:effectLst/>
                <a:latin typeface="Kelson Sans" panose="02000500000000000000"/>
              </a:rPr>
              <a:t>1. </a:t>
            </a:r>
            <a:r>
              <a:rPr lang="tr-TR" sz="2200" b="1" dirty="0">
                <a:solidFill>
                  <a:schemeClr val="accent2"/>
                </a:solidFill>
                <a:latin typeface="Kelson Sans" panose="02000500000000000000"/>
              </a:rPr>
              <a:t>v</a:t>
            </a:r>
            <a:r>
              <a:rPr lang="tr-TR" sz="2200" b="1" i="0" u="none" strike="noStrike" kern="1200" baseline="0" dirty="0">
                <a:solidFill>
                  <a:schemeClr val="accent2"/>
                </a:solidFill>
                <a:effectLst/>
                <a:latin typeface="Kelson Sans" panose="02000500000000000000"/>
              </a:rPr>
              <a:t>e 2. Grup Ülkeler</a:t>
            </a:r>
          </a:p>
          <a:p>
            <a:pPr marL="0" marR="0" indent="0" algn="ctr" rtl="0" eaLnBrk="1" fontAlgn="auto" latinLnBrk="0" hangingPunct="1">
              <a:spcBef>
                <a:spcPts val="0"/>
              </a:spcBef>
              <a:spcAft>
                <a:spcPts val="0"/>
              </a:spcAft>
              <a:buNone/>
            </a:pPr>
            <a:endParaRPr lang="tr-TR" sz="2200" b="0" i="0" u="none" strike="noStrike" kern="1200" baseline="0" dirty="0">
              <a:solidFill>
                <a:schemeClr val="accent2"/>
              </a:solidFill>
              <a:effectLst/>
              <a:latin typeface="Kelson Sans" panose="02000500000000000000"/>
            </a:endParaRPr>
          </a:p>
          <a:p>
            <a:pPr marL="0" marR="0" indent="0" algn="ctr" rtl="0" eaLnBrk="1" fontAlgn="auto" latinLnBrk="0" hangingPunct="1">
              <a:spcBef>
                <a:spcPts val="0"/>
              </a:spcBef>
              <a:spcAft>
                <a:spcPts val="0"/>
              </a:spcAft>
              <a:buNone/>
            </a:pPr>
            <a:r>
              <a:rPr lang="tr-TR" sz="2200" b="0" i="0" u="none" strike="noStrike" kern="1200" baseline="0" dirty="0">
                <a:solidFill>
                  <a:srgbClr val="000000"/>
                </a:solidFill>
                <a:effectLst/>
                <a:latin typeface="Kelson Sans" panose="02000500000000000000"/>
              </a:rPr>
              <a:t>Almanya, Avusturya, Belçika, Danimarka, Finlandiya, Fransa, İrlanda, İtalya, İzlanda, Lihtenştayn, Lüksemburg, Hollanda, İsveç, Norveç, Güney Kıbrıs Rum Yönetimi, İspanya, Malta, Portekiz, Yunanistan, </a:t>
            </a:r>
            <a:r>
              <a:rPr lang="tr-TR" sz="2200" b="0" i="0" u="none" strike="noStrike" kern="1200" baseline="0" dirty="0" err="1">
                <a:solidFill>
                  <a:srgbClr val="000000"/>
                </a:solidFill>
                <a:effectLst/>
                <a:latin typeface="Kelson Sans" panose="02000500000000000000"/>
              </a:rPr>
              <a:t>Çekya</a:t>
            </a:r>
            <a:r>
              <a:rPr lang="tr-TR" sz="2200" b="0" i="0" u="none" strike="noStrike" kern="1200" baseline="0" dirty="0">
                <a:solidFill>
                  <a:srgbClr val="000000"/>
                </a:solidFill>
                <a:effectLst/>
                <a:latin typeface="Kelson Sans" panose="02000500000000000000"/>
              </a:rPr>
              <a:t>, Estonya, Letonya, Slovakya, Slovenya. 	</a:t>
            </a:r>
          </a:p>
          <a:p>
            <a:pPr marL="0" indent="0" algn="ctr">
              <a:spcBef>
                <a:spcPts val="0"/>
              </a:spcBef>
              <a:buNone/>
            </a:pPr>
            <a:r>
              <a:rPr lang="tr-TR" sz="2200" u="sng" dirty="0">
                <a:solidFill>
                  <a:schemeClr val="accent2"/>
                </a:solidFill>
                <a:latin typeface="Kelson Sans" panose="02000500000000000000"/>
              </a:rPr>
              <a:t>Öğrenim: 600</a:t>
            </a:r>
            <a:r>
              <a:rPr lang="tr-TR" sz="2200" b="0" i="0" u="sng" strike="noStrike" kern="1200" baseline="0" dirty="0">
                <a:solidFill>
                  <a:schemeClr val="accent2"/>
                </a:solidFill>
                <a:effectLst/>
                <a:latin typeface="Kelson Sans" panose="02000500000000000000"/>
              </a:rPr>
              <a:t> (Avro)	Staj: 750 </a:t>
            </a:r>
            <a:r>
              <a:rPr lang="tr-TR" sz="2200" u="sng" dirty="0">
                <a:solidFill>
                  <a:schemeClr val="accent2"/>
                </a:solidFill>
                <a:latin typeface="Kelson Sans" panose="02000500000000000000"/>
              </a:rPr>
              <a:t> (Avro)</a:t>
            </a:r>
            <a:endParaRPr lang="tr-TR" sz="2200" b="0" i="0" u="sng" strike="noStrike" kern="1200" baseline="0" dirty="0">
              <a:solidFill>
                <a:schemeClr val="accent2"/>
              </a:solidFill>
              <a:effectLst/>
              <a:latin typeface="Kelson Sans" panose="02000500000000000000"/>
            </a:endParaRPr>
          </a:p>
          <a:p>
            <a:pPr marL="0" marR="0" indent="0" algn="ctr" rtl="0" eaLnBrk="1" fontAlgn="auto" latinLnBrk="0" hangingPunct="1">
              <a:spcBef>
                <a:spcPts val="0"/>
              </a:spcBef>
              <a:spcAft>
                <a:spcPts val="0"/>
              </a:spcAft>
              <a:buNone/>
            </a:pPr>
            <a:endParaRPr lang="tr-TR" sz="2200" b="0" i="0" u="none" strike="noStrike" kern="1200" baseline="0" dirty="0">
              <a:solidFill>
                <a:srgbClr val="000000"/>
              </a:solidFill>
              <a:effectLst/>
              <a:latin typeface="Kelson Sans" panose="02000500000000000000"/>
            </a:endParaRPr>
          </a:p>
          <a:p>
            <a:pPr marL="0" marR="0" indent="0" algn="ctr" rtl="0" eaLnBrk="1" fontAlgn="auto" latinLnBrk="0" hangingPunct="1">
              <a:spcBef>
                <a:spcPts val="0"/>
              </a:spcBef>
              <a:spcAft>
                <a:spcPts val="0"/>
              </a:spcAft>
              <a:buNone/>
            </a:pPr>
            <a:r>
              <a:rPr lang="tr-TR" sz="2200" b="1" i="0" u="none" strike="noStrike" kern="1200" baseline="0" dirty="0">
                <a:solidFill>
                  <a:schemeClr val="accent2"/>
                </a:solidFill>
                <a:effectLst/>
                <a:latin typeface="Kelson Sans" panose="02000500000000000000"/>
              </a:rPr>
              <a:t>3. Grup Ülkeler</a:t>
            </a:r>
          </a:p>
          <a:p>
            <a:pPr marL="0" marR="0" indent="0" algn="ctr" rtl="0" eaLnBrk="1" fontAlgn="auto" latinLnBrk="0" hangingPunct="1">
              <a:spcBef>
                <a:spcPts val="0"/>
              </a:spcBef>
              <a:spcAft>
                <a:spcPts val="0"/>
              </a:spcAft>
              <a:buNone/>
            </a:pPr>
            <a:endParaRPr lang="tr-TR" sz="2200" b="0" i="0" u="none" strike="noStrike" kern="1200" baseline="0" dirty="0">
              <a:solidFill>
                <a:schemeClr val="accent2"/>
              </a:solidFill>
              <a:effectLst/>
              <a:latin typeface="Kelson Sans" panose="02000500000000000000"/>
            </a:endParaRPr>
          </a:p>
          <a:p>
            <a:pPr marL="0" marR="0" indent="0" algn="ctr" rtl="0" eaLnBrk="1" fontAlgn="auto" latinLnBrk="0" hangingPunct="1">
              <a:spcBef>
                <a:spcPts val="0"/>
              </a:spcBef>
              <a:spcAft>
                <a:spcPts val="0"/>
              </a:spcAft>
              <a:buNone/>
            </a:pPr>
            <a:r>
              <a:rPr lang="tr-TR" sz="2200" b="0" i="0" u="none" strike="noStrike" kern="1200" baseline="0" dirty="0">
                <a:solidFill>
                  <a:srgbClr val="000000"/>
                </a:solidFill>
                <a:effectLst/>
                <a:latin typeface="Kelson Sans" panose="02000500000000000000"/>
              </a:rPr>
              <a:t>Bulgaristan, Hırvatistan, Macaristan, Litvanya, Kuzey Makedonya, Polonya, Romanya, Sırbistan, Türkiye</a:t>
            </a:r>
          </a:p>
          <a:p>
            <a:pPr marL="0" indent="0" algn="ctr">
              <a:spcBef>
                <a:spcPts val="0"/>
              </a:spcBef>
              <a:buNone/>
            </a:pPr>
            <a:r>
              <a:rPr lang="tr-TR" sz="2200" u="sng" dirty="0">
                <a:solidFill>
                  <a:schemeClr val="accent2"/>
                </a:solidFill>
                <a:latin typeface="Kelson Sans" panose="02000500000000000000"/>
              </a:rPr>
              <a:t>Öğrenim: 450</a:t>
            </a:r>
            <a:r>
              <a:rPr lang="tr-TR" sz="2200" b="0" i="0" u="sng" strike="noStrike" kern="1200" baseline="0" dirty="0">
                <a:solidFill>
                  <a:schemeClr val="accent2"/>
                </a:solidFill>
                <a:effectLst/>
                <a:latin typeface="Kelson Sans" panose="02000500000000000000"/>
              </a:rPr>
              <a:t> (Avro)	</a:t>
            </a:r>
            <a:r>
              <a:rPr lang="tr-TR" sz="2200" u="sng" dirty="0">
                <a:solidFill>
                  <a:schemeClr val="accent2"/>
                </a:solidFill>
                <a:latin typeface="Kelson Sans" panose="02000500000000000000"/>
              </a:rPr>
              <a:t>Staj: 600  (Avro)</a:t>
            </a:r>
          </a:p>
          <a:p>
            <a:pPr marL="0" indent="0" algn="ctr">
              <a:spcBef>
                <a:spcPts val="0"/>
              </a:spcBef>
              <a:buNone/>
            </a:pPr>
            <a:endParaRPr lang="tr-TR" sz="2200" b="0" i="0" u="none" strike="noStrike" kern="1200" baseline="0" dirty="0">
              <a:solidFill>
                <a:schemeClr val="accent2"/>
              </a:solidFill>
              <a:effectLst/>
              <a:latin typeface="Kelson Sans" panose="02000500000000000000"/>
            </a:endParaRPr>
          </a:p>
          <a:p>
            <a:pPr marL="0" marR="0" indent="0" algn="ctr" rtl="0" eaLnBrk="1" fontAlgn="auto" latinLnBrk="0" hangingPunct="1">
              <a:spcBef>
                <a:spcPts val="0"/>
              </a:spcBef>
              <a:spcAft>
                <a:spcPts val="0"/>
              </a:spcAft>
              <a:buNone/>
            </a:pPr>
            <a:r>
              <a:rPr lang="tr-TR" sz="2200" b="0" i="0" u="none" strike="noStrike" kern="1200" baseline="0" dirty="0">
                <a:solidFill>
                  <a:srgbClr val="000000"/>
                </a:solidFill>
                <a:effectLst/>
                <a:latin typeface="Kelson Sans" panose="02000500000000000000"/>
              </a:rPr>
              <a:t>	</a:t>
            </a:r>
            <a:endParaRPr lang="tr-TR" sz="2200" b="0" i="0" u="none" strike="noStrike" dirty="0">
              <a:effectLst/>
              <a:latin typeface="Kelson Sans" panose="02000500000000000000"/>
            </a:endParaRPr>
          </a:p>
          <a:p>
            <a:pPr marL="0" indent="0">
              <a:buFont typeface="Wingdings 3" charset="2"/>
              <a:buNone/>
            </a:pPr>
            <a:endParaRPr lang="tr-TR" dirty="0"/>
          </a:p>
        </p:txBody>
      </p:sp>
    </p:spTree>
    <p:extLst>
      <p:ext uri="{BB962C8B-B14F-4D97-AF65-F5344CB8AC3E}">
        <p14:creationId xmlns:p14="http://schemas.microsoft.com/office/powerpoint/2010/main" val="283579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a:stretch/>
        </a:blipFill>
        <a:effectLst/>
      </p:bgPr>
    </p:bg>
    <p:spTree>
      <p:nvGrpSpPr>
        <p:cNvPr id="1" name=""/>
        <p:cNvGrpSpPr/>
        <p:nvPr/>
      </p:nvGrpSpPr>
      <p:grpSpPr>
        <a:xfrm>
          <a:off x="0" y="0"/>
          <a:ext cx="0" cy="0"/>
          <a:chOff x="0" y="0"/>
          <a:chExt cx="0" cy="0"/>
        </a:xfrm>
      </p:grpSpPr>
      <p:sp>
        <p:nvSpPr>
          <p:cNvPr id="472" name="PlaceHolder 1"/>
          <p:cNvSpPr>
            <a:spLocks noGrp="1"/>
          </p:cNvSpPr>
          <p:nvPr>
            <p:ph/>
          </p:nvPr>
        </p:nvSpPr>
        <p:spPr>
          <a:xfrm>
            <a:off x="794160" y="2208600"/>
            <a:ext cx="7542720" cy="4451400"/>
          </a:xfrm>
          <a:prstGeom prst="rect">
            <a:avLst/>
          </a:prstGeom>
          <a:noFill/>
          <a:ln w="0">
            <a:noFill/>
          </a:ln>
        </p:spPr>
        <p:txBody>
          <a:bodyPr lIns="91440" tIns="45720" rIns="91440" bIns="45720" anchor="t">
            <a:normAutofit/>
          </a:bodyPr>
          <a:lstStyle/>
          <a:p>
            <a:pPr marL="343080" indent="0" defTabSz="457200">
              <a:lnSpc>
                <a:spcPct val="100000"/>
              </a:lnSpc>
              <a:spcBef>
                <a:spcPts val="1001"/>
              </a:spcBef>
              <a:buNone/>
            </a:pPr>
            <a:endParaRPr lang="tr-TR" sz="2200" b="0" u="none" strike="noStrike">
              <a:solidFill>
                <a:srgbClr val="000000"/>
              </a:solidFill>
              <a:effectLst/>
              <a:uFillTx/>
              <a:latin typeface="Arial"/>
            </a:endParaRPr>
          </a:p>
          <a:p>
            <a:pPr marL="343080" indent="0" defTabSz="457200">
              <a:lnSpc>
                <a:spcPct val="100000"/>
              </a:lnSpc>
              <a:spcBef>
                <a:spcPts val="1001"/>
              </a:spcBef>
              <a:buNone/>
            </a:pPr>
            <a:endParaRPr lang="tr-TR" sz="2200" b="0" u="none" strike="noStrike">
              <a:solidFill>
                <a:srgbClr val="000000"/>
              </a:solidFill>
              <a:effectLst/>
              <a:uFillTx/>
              <a:latin typeface="Arial"/>
            </a:endParaRPr>
          </a:p>
        </p:txBody>
      </p:sp>
      <p:sp>
        <p:nvSpPr>
          <p:cNvPr id="473" name="PlaceHolder 2"/>
          <p:cNvSpPr>
            <a:spLocks noGrp="1"/>
          </p:cNvSpPr>
          <p:nvPr>
            <p:ph type="ftr" idx="99"/>
          </p:nvPr>
        </p:nvSpPr>
        <p:spPr>
          <a:xfrm>
            <a:off x="166320" y="6224040"/>
            <a:ext cx="3616200" cy="272880"/>
          </a:xfrm>
          <a:prstGeom prst="rect">
            <a:avLst/>
          </a:prstGeom>
          <a:noFill/>
          <a:ln w="0">
            <a:noFill/>
          </a:ln>
        </p:spPr>
        <p:txBody>
          <a:bodyPr lIns="91440" tIns="45720" rIns="91440" bIns="45720" anchor="ctr">
            <a:noAutofit/>
          </a:bodyPr>
          <a:lstStyle>
            <a:lvl1pPr indent="0" defTabSz="457200">
              <a:lnSpc>
                <a:spcPct val="100000"/>
              </a:lnSpc>
              <a:buNone/>
              <a:tabLst>
                <a:tab pos="0" algn="l"/>
              </a:tabLst>
              <a:defRPr lang="tr-TR" sz="900" b="0" u="none" strike="noStrike">
                <a:solidFill>
                  <a:schemeClr val="dk1">
                    <a:tint val="75000"/>
                  </a:schemeClr>
                </a:solidFill>
                <a:effectLst/>
                <a:uFillTx/>
                <a:latin typeface="Trebuchet MS"/>
              </a:defRPr>
            </a:lvl1pPr>
          </a:lstStyle>
          <a:p>
            <a:pPr marL="0"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tr-TR" sz="900" b="0" i="0" u="none" strike="noStrike" kern="1200" cap="none" spc="0" normalizeH="0" baseline="0" noProof="0">
                <a:ln>
                  <a:noFill/>
                </a:ln>
                <a:solidFill>
                  <a:srgbClr val="000000">
                    <a:tint val="75000"/>
                  </a:srgbClr>
                </a:solidFill>
                <a:effectLst/>
                <a:uLnTx/>
                <a:uFillTx/>
                <a:latin typeface="Trebuchet MS"/>
                <a:ea typeface="+mn-ea"/>
                <a:cs typeface="+mn-cs"/>
              </a:rPr>
              <a:t>ULUSLARARASI İLİŞKİLER KOORDİNATÖRLÜĞÜ</a:t>
            </a:r>
            <a:endParaRPr kumimoji="0" lang="tr-TR" sz="9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74" name="PlaceHolder 3"/>
          <p:cNvSpPr>
            <a:spLocks noGrp="1"/>
          </p:cNvSpPr>
          <p:nvPr>
            <p:ph type="sldNum" idx="100"/>
          </p:nvPr>
        </p:nvSpPr>
        <p:spPr>
          <a:xfrm>
            <a:off x="8537760" y="6178320"/>
            <a:ext cx="511560" cy="363960"/>
          </a:xfrm>
          <a:prstGeom prst="rect">
            <a:avLst/>
          </a:prstGeom>
          <a:noFill/>
          <a:ln w="0">
            <a:noFill/>
          </a:ln>
        </p:spPr>
        <p:txBody>
          <a:bodyPr lIns="91440" tIns="45720" rIns="91440" bIns="45720" anchor="ctr">
            <a:normAutofit/>
          </a:bodyPr>
          <a:lstStyle>
            <a:lvl1pPr indent="0" algn="r" defTabSz="457200">
              <a:lnSpc>
                <a:spcPct val="100000"/>
              </a:lnSpc>
              <a:buNone/>
              <a:tabLst>
                <a:tab pos="0" algn="l"/>
              </a:tabLst>
              <a:defRPr lang="en-US" sz="900" b="0" u="none" strike="noStrike">
                <a:solidFill>
                  <a:schemeClr val="accent1"/>
                </a:solidFill>
                <a:effectLst/>
                <a:uFillTx/>
                <a:latin typeface="Trebuchet MS"/>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83ADB120-8678-4E4C-9BF5-F683C9E68B6D}" type="slidenum">
              <a:rPr kumimoji="0" lang="en-US" sz="900" b="0" i="0" u="none" strike="noStrike" kern="1200" cap="none" spc="0" normalizeH="0" baseline="0" noProof="0">
                <a:ln>
                  <a:noFill/>
                </a:ln>
                <a:solidFill>
                  <a:srgbClr val="5FCBEF"/>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16</a:t>
            </a:fld>
            <a:endParaRPr kumimoji="0" lang="tr-TR" sz="9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75" name="PlaceHolder 4"/>
          <p:cNvSpPr>
            <a:spLocks noGrp="1"/>
          </p:cNvSpPr>
          <p:nvPr>
            <p:ph type="title"/>
          </p:nvPr>
        </p:nvSpPr>
        <p:spPr>
          <a:xfrm>
            <a:off x="794160" y="972000"/>
            <a:ext cx="7542720" cy="1187640"/>
          </a:xfrm>
          <a:prstGeom prst="rect">
            <a:avLst/>
          </a:prstGeom>
          <a:noFill/>
          <a:ln w="0">
            <a:noFill/>
          </a:ln>
        </p:spPr>
        <p:txBody>
          <a:bodyPr lIns="91440" tIns="45720" rIns="91440" bIns="45720" anchor="t">
            <a:normAutofit/>
          </a:bodyPr>
          <a:lstStyle/>
          <a:p>
            <a:pPr indent="0" algn="ctr" defTabSz="457200">
              <a:lnSpc>
                <a:spcPct val="100000"/>
              </a:lnSpc>
              <a:buNone/>
            </a:pPr>
            <a:r>
              <a:rPr lang="tr-TR" sz="4800" b="0" u="none" strike="noStrike">
                <a:solidFill>
                  <a:schemeClr val="accent2"/>
                </a:solidFill>
                <a:effectLst/>
                <a:uFillTx/>
                <a:latin typeface="Arial"/>
              </a:rPr>
              <a:t>Seyahat</a:t>
            </a:r>
            <a:endParaRPr lang="tr-TR" sz="4800" b="0" u="none" strike="noStrike">
              <a:solidFill>
                <a:srgbClr val="000000"/>
              </a:solidFill>
              <a:effectLst/>
              <a:uFillTx/>
              <a:latin typeface="Arial"/>
            </a:endParaRPr>
          </a:p>
        </p:txBody>
      </p:sp>
      <p:graphicFrame>
        <p:nvGraphicFramePr>
          <p:cNvPr id="476" name="Tablo 475"/>
          <p:cNvGraphicFramePr/>
          <p:nvPr/>
        </p:nvGraphicFramePr>
        <p:xfrm>
          <a:off x="540000" y="2159640"/>
          <a:ext cx="7741440" cy="3474720"/>
        </p:xfrm>
        <a:graphic>
          <a:graphicData uri="http://schemas.openxmlformats.org/drawingml/2006/table">
            <a:tbl>
              <a:tblPr/>
              <a:tblGrid>
                <a:gridCol w="3190680">
                  <a:extLst>
                    <a:ext uri="{9D8B030D-6E8A-4147-A177-3AD203B41FA5}">
                      <a16:colId xmlns:a16="http://schemas.microsoft.com/office/drawing/2014/main" val="20000"/>
                    </a:ext>
                  </a:extLst>
                </a:gridCol>
                <a:gridCol w="2328480">
                  <a:extLst>
                    <a:ext uri="{9D8B030D-6E8A-4147-A177-3AD203B41FA5}">
                      <a16:colId xmlns:a16="http://schemas.microsoft.com/office/drawing/2014/main" val="20001"/>
                    </a:ext>
                  </a:extLst>
                </a:gridCol>
                <a:gridCol w="2222280">
                  <a:extLst>
                    <a:ext uri="{9D8B030D-6E8A-4147-A177-3AD203B41FA5}">
                      <a16:colId xmlns:a16="http://schemas.microsoft.com/office/drawing/2014/main" val="20002"/>
                    </a:ext>
                  </a:extLst>
                </a:gridCol>
              </a:tblGrid>
              <a:tr h="831600">
                <a:tc>
                  <a:txBody>
                    <a:bodyPr/>
                    <a:lstStyle/>
                    <a:p>
                      <a:r>
                        <a:rPr lang="tr-TR" sz="1800" b="1" u="none" strike="noStrike">
                          <a:solidFill>
                            <a:srgbClr val="000000"/>
                          </a:solidFill>
                          <a:effectLst/>
                          <a:uFillTx/>
                          <a:latin typeface="Times New Roman"/>
                        </a:rPr>
                        <a:t>Seyahat Mesafesi</a:t>
                      </a:r>
                      <a:endParaRPr lang="tr-TR" sz="1800" b="1"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tr-TR" sz="1800" b="1" u="none" strike="noStrike">
                          <a:solidFill>
                            <a:srgbClr val="000000"/>
                          </a:solidFill>
                          <a:effectLst/>
                          <a:uFillTx/>
                          <a:latin typeface="Times New Roman"/>
                        </a:rPr>
                        <a:t>Standart Seyahat Hibe Tutarı</a:t>
                      </a:r>
                      <a:br>
                        <a:rPr sz="1800"/>
                      </a:br>
                      <a:r>
                        <a:rPr lang="tr-TR" sz="1800" b="1" u="none" strike="noStrike">
                          <a:solidFill>
                            <a:srgbClr val="000000"/>
                          </a:solidFill>
                          <a:effectLst/>
                          <a:uFillTx/>
                          <a:latin typeface="Times New Roman"/>
                        </a:rPr>
                        <a:t>(Avro)</a:t>
                      </a:r>
                      <a:endParaRPr lang="tr-TR" sz="1800" b="1"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tr-TR" sz="1800" b="1" u="none" strike="noStrike">
                          <a:solidFill>
                            <a:srgbClr val="000000"/>
                          </a:solidFill>
                          <a:effectLst/>
                          <a:uFillTx/>
                          <a:latin typeface="Times New Roman"/>
                        </a:rPr>
                        <a:t>Yeşil Seyahat Hibe Tutarı</a:t>
                      </a:r>
                      <a:br>
                        <a:rPr sz="1800"/>
                      </a:br>
                      <a:r>
                        <a:rPr lang="tr-TR" sz="1800" b="1" u="none" strike="noStrike">
                          <a:solidFill>
                            <a:srgbClr val="000000"/>
                          </a:solidFill>
                          <a:effectLst/>
                          <a:uFillTx/>
                          <a:latin typeface="Times New Roman"/>
                        </a:rPr>
                        <a:t>(Avro)</a:t>
                      </a:r>
                      <a:endParaRPr lang="tr-TR" sz="1800" b="1"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0"/>
                  </a:ext>
                </a:extLst>
              </a:tr>
              <a:tr h="325440">
                <a:tc>
                  <a:txBody>
                    <a:bodyPr/>
                    <a:lstStyle/>
                    <a:p>
                      <a:r>
                        <a:rPr lang="tr-TR" sz="1800" b="0" u="none" strike="noStrike">
                          <a:solidFill>
                            <a:srgbClr val="000000"/>
                          </a:solidFill>
                          <a:effectLst/>
                          <a:uFillTx/>
                          <a:latin typeface="Times New Roman"/>
                        </a:rPr>
                        <a:t>10 ila 99 KM arasında</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28</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56</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325440">
                <a:tc>
                  <a:txBody>
                    <a:bodyPr/>
                    <a:lstStyle/>
                    <a:p>
                      <a:r>
                        <a:rPr lang="tr-TR" sz="1800" b="0" u="none" strike="noStrike">
                          <a:solidFill>
                            <a:srgbClr val="000000"/>
                          </a:solidFill>
                          <a:effectLst/>
                          <a:uFillTx/>
                          <a:latin typeface="Times New Roman"/>
                        </a:rPr>
                        <a:t>100 ila 499 KM arasında</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211</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285</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325440">
                <a:tc>
                  <a:txBody>
                    <a:bodyPr/>
                    <a:lstStyle/>
                    <a:p>
                      <a:r>
                        <a:rPr lang="tr-TR" sz="1800" b="0" u="none" strike="noStrike">
                          <a:solidFill>
                            <a:srgbClr val="000000"/>
                          </a:solidFill>
                          <a:effectLst/>
                          <a:uFillTx/>
                          <a:latin typeface="Times New Roman"/>
                        </a:rPr>
                        <a:t>500 ila 1999 KM arasında</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309</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417</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r h="325440">
                <a:tc>
                  <a:txBody>
                    <a:bodyPr/>
                    <a:lstStyle/>
                    <a:p>
                      <a:r>
                        <a:rPr lang="tr-TR" sz="1800" b="0" u="none" strike="noStrike">
                          <a:solidFill>
                            <a:srgbClr val="000000"/>
                          </a:solidFill>
                          <a:effectLst/>
                          <a:uFillTx/>
                          <a:latin typeface="Times New Roman"/>
                        </a:rPr>
                        <a:t>2000 ila 2999 KM arasında</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395</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535</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4"/>
                  </a:ext>
                </a:extLst>
              </a:tr>
              <a:tr h="325440">
                <a:tc>
                  <a:txBody>
                    <a:bodyPr/>
                    <a:lstStyle/>
                    <a:p>
                      <a:r>
                        <a:rPr lang="tr-TR" sz="1800" b="0" u="none" strike="noStrike">
                          <a:solidFill>
                            <a:srgbClr val="000000"/>
                          </a:solidFill>
                          <a:effectLst/>
                          <a:uFillTx/>
                          <a:latin typeface="Times New Roman"/>
                        </a:rPr>
                        <a:t>3000 ila 3999 KM arasında</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580</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785</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5"/>
                  </a:ext>
                </a:extLst>
              </a:tr>
              <a:tr h="325440">
                <a:tc>
                  <a:txBody>
                    <a:bodyPr/>
                    <a:lstStyle/>
                    <a:p>
                      <a:r>
                        <a:rPr lang="tr-TR" sz="1800" b="0" u="none" strike="noStrike">
                          <a:solidFill>
                            <a:srgbClr val="000000"/>
                          </a:solidFill>
                          <a:effectLst/>
                          <a:uFillTx/>
                          <a:latin typeface="Times New Roman"/>
                        </a:rPr>
                        <a:t>4000 ila 7999 KM arasında</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1188</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1188</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6"/>
                  </a:ext>
                </a:extLst>
              </a:tr>
              <a:tr h="325440">
                <a:tc>
                  <a:txBody>
                    <a:bodyPr/>
                    <a:lstStyle/>
                    <a:p>
                      <a:r>
                        <a:rPr lang="tr-TR" sz="1800" b="0" u="none" strike="noStrike">
                          <a:solidFill>
                            <a:srgbClr val="000000"/>
                          </a:solidFill>
                          <a:effectLst/>
                          <a:uFillTx/>
                          <a:latin typeface="Times New Roman"/>
                        </a:rPr>
                        <a:t>8000 KM veya daha fazla</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1735</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r"/>
                      <a:r>
                        <a:rPr lang="tr-TR" sz="1800" b="0" u="none" strike="noStrike">
                          <a:solidFill>
                            <a:srgbClr val="000000"/>
                          </a:solidFill>
                          <a:effectLst/>
                          <a:uFillTx/>
                          <a:latin typeface="Times New Roman"/>
                        </a:rPr>
                        <a:t>1735</a:t>
                      </a:r>
                      <a:endParaRPr lang="tr-TR" sz="1800" b="0" u="none" strike="noStrike">
                        <a:solidFill>
                          <a:srgbClr val="000000"/>
                        </a:solidFill>
                        <a:effectLst/>
                        <a:uFillTx/>
                        <a:latin typeface="Times New Roman"/>
                        <a:ea typeface="Times New Roman"/>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7"/>
                  </a:ext>
                </a:extLst>
              </a:tr>
            </a:tbl>
          </a:graphicData>
        </a:graphic>
      </p:graphicFrame>
      <p:sp>
        <p:nvSpPr>
          <p:cNvPr id="477" name="Metin kutusu 476"/>
          <p:cNvSpPr txBox="1"/>
          <p:nvPr/>
        </p:nvSpPr>
        <p:spPr>
          <a:xfrm>
            <a:off x="540000" y="5490000"/>
            <a:ext cx="7614000" cy="912960"/>
          </a:xfrm>
          <a:prstGeom prst="rect">
            <a:avLst/>
          </a:prstGeom>
          <a:noFill/>
          <a:ln w="0">
            <a:noFill/>
          </a:ln>
        </p:spPr>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000000"/>
                </a:solidFill>
                <a:effectLst/>
                <a:uLnTx/>
                <a:uFillTx/>
                <a:latin typeface="Arial"/>
                <a:ea typeface="+mn-ea"/>
                <a:cs typeface="+mn-cs"/>
              </a:rPr>
              <a:t>Belirtilen miktar gidiş geliş tüm seyahat hibesini kapsar.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000000"/>
                </a:solidFill>
                <a:effectLst/>
                <a:uLnTx/>
                <a:uFillTx/>
                <a:latin typeface="Arial"/>
                <a:ea typeface="+mn-ea"/>
                <a:cs typeface="+mn-cs"/>
              </a:rPr>
              <a:t>Mesafe hesaplama için: </a:t>
            </a:r>
            <a:r>
              <a:rPr kumimoji="0" lang="tr-TR" sz="1800" b="0" i="0" u="none" strike="noStrike" kern="1200" cap="none" spc="0" normalizeH="0" baseline="0" noProof="0" dirty="0">
                <a:ln>
                  <a:noFill/>
                </a:ln>
                <a:solidFill>
                  <a:srgbClr val="000000"/>
                </a:solidFill>
                <a:effectLst/>
                <a:uLnTx/>
                <a:uFillTx/>
                <a:latin typeface="Arial"/>
                <a:ea typeface="+mn-ea"/>
                <a:cs typeface="+mn-cs"/>
              </a:rPr>
              <a:t>https://erasmus-plus.ec.europa.eu/resources-and-tools/distance-calculator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FEEB51-6690-43B2-BEBD-32ACA18CA2BB}"/>
              </a:ext>
            </a:extLst>
          </p:cNvPr>
          <p:cNvSpPr>
            <a:spLocks noGrp="1"/>
          </p:cNvSpPr>
          <p:nvPr>
            <p:ph type="title"/>
          </p:nvPr>
        </p:nvSpPr>
        <p:spPr>
          <a:xfrm>
            <a:off x="609599" y="609600"/>
            <a:ext cx="6347713" cy="1049867"/>
          </a:xfrm>
        </p:spPr>
        <p:txBody>
          <a:bodyPr>
            <a:normAutofit/>
          </a:bodyPr>
          <a:lstStyle/>
          <a:p>
            <a:pPr algn="ctr"/>
            <a:r>
              <a:rPr lang="tr-TR" sz="4800" b="1" dirty="0">
                <a:solidFill>
                  <a:schemeClr val="accent2"/>
                </a:solidFill>
              </a:rPr>
              <a:t>Yeşil Seyahat </a:t>
            </a:r>
          </a:p>
        </p:txBody>
      </p:sp>
      <p:sp>
        <p:nvSpPr>
          <p:cNvPr id="3" name="İçerik Yer Tutucusu 2">
            <a:extLst>
              <a:ext uri="{FF2B5EF4-FFF2-40B4-BE49-F238E27FC236}">
                <a16:creationId xmlns:a16="http://schemas.microsoft.com/office/drawing/2014/main" id="{0888067A-6571-4C9D-A70A-FA607C1AE4AC}"/>
              </a:ext>
            </a:extLst>
          </p:cNvPr>
          <p:cNvSpPr>
            <a:spLocks noGrp="1"/>
          </p:cNvSpPr>
          <p:nvPr>
            <p:ph idx="1"/>
          </p:nvPr>
        </p:nvSpPr>
        <p:spPr>
          <a:xfrm>
            <a:off x="702733" y="1910028"/>
            <a:ext cx="6347714" cy="3880773"/>
          </a:xfrm>
        </p:spPr>
        <p:txBody>
          <a:bodyPr>
            <a:normAutofit/>
          </a:bodyPr>
          <a:lstStyle/>
          <a:p>
            <a:r>
              <a:rPr lang="tr-TR" dirty="0"/>
              <a:t>Seyahatin düşük, karbon </a:t>
            </a:r>
            <a:r>
              <a:rPr lang="tr-TR" dirty="0" err="1"/>
              <a:t>salımlı</a:t>
            </a:r>
            <a:r>
              <a:rPr lang="tr-TR" dirty="0"/>
              <a:t> toplu ulaşım araçlarının kullanılarak gerçekleştirilmesidir.</a:t>
            </a:r>
          </a:p>
          <a:p>
            <a:r>
              <a:rPr lang="tr-TR" dirty="0"/>
              <a:t>Otobüs, tren, paylaşımlı otomobil kullanımı yeşil seyahat kapsamında yer alır.</a:t>
            </a:r>
          </a:p>
          <a:p>
            <a:r>
              <a:rPr lang="tr-TR" dirty="0"/>
              <a:t>Yeşil seyahat desteği alınabilmesi için gidişte ve dönüşte yeşil seyahat kullanılması ve seyahatin tamamının yarısından fazlasının yeşil araçlar kullanılarak yapılması gerekmektedir.</a:t>
            </a:r>
          </a:p>
          <a:p>
            <a:r>
              <a:rPr lang="tr-TR" dirty="0"/>
              <a:t>Gerektiğinde, seyahat günleri için en fazla iki gün ve yeşil seyahat kullanılması durumunda en fazla altı gün olmak üzere, faaliyet öncesi ve sonrası seyahat süresi için bireysel destek hibesi verilebilir.</a:t>
            </a:r>
          </a:p>
        </p:txBody>
      </p:sp>
      <p:sp>
        <p:nvSpPr>
          <p:cNvPr id="4" name="Alt Bilgi Yer Tutucusu 3">
            <a:extLst>
              <a:ext uri="{FF2B5EF4-FFF2-40B4-BE49-F238E27FC236}">
                <a16:creationId xmlns:a16="http://schemas.microsoft.com/office/drawing/2014/main" id="{60CC3C09-C2E8-4F76-9551-A89CCD7BD9AB}"/>
              </a:ext>
            </a:extLst>
          </p:cNvPr>
          <p:cNvSpPr>
            <a:spLocks noGrp="1"/>
          </p:cNvSpPr>
          <p:nvPr>
            <p:ph type="ftr" sz="quarter" idx="11"/>
          </p:nvPr>
        </p:nvSpPr>
        <p:spPr/>
        <p:txBody>
          <a:bodyPr/>
          <a:lstStyle/>
          <a:p>
            <a:r>
              <a:rPr lang="tr-TR" dirty="0"/>
              <a:t>ERASMUS DEĞİŞİM PROGRAMI KOORDİNATÖRLÜĞÜ</a:t>
            </a:r>
            <a:endParaRPr lang="en-US" dirty="0"/>
          </a:p>
          <a:p>
            <a:endParaRPr lang="en-US" dirty="0"/>
          </a:p>
        </p:txBody>
      </p:sp>
      <p:sp>
        <p:nvSpPr>
          <p:cNvPr id="5" name="Slayt Numarası Yer Tutucusu 4">
            <a:extLst>
              <a:ext uri="{FF2B5EF4-FFF2-40B4-BE49-F238E27FC236}">
                <a16:creationId xmlns:a16="http://schemas.microsoft.com/office/drawing/2014/main" id="{65CE4310-33E6-4669-9277-7A554D253E12}"/>
              </a:ext>
            </a:extLst>
          </p:cNvPr>
          <p:cNvSpPr>
            <a:spLocks noGrp="1"/>
          </p:cNvSpPr>
          <p:nvPr>
            <p:ph type="sldNum" sz="quarter" idx="12"/>
          </p:nvPr>
        </p:nvSpPr>
        <p:spPr/>
        <p:txBody>
          <a:bodyPr/>
          <a:lstStyle/>
          <a:p>
            <a:fld id="{519954A3-9DFD-4C44-94BA-B95130A3BA1C}" type="slidenum">
              <a:rPr lang="en-US" smtClean="0"/>
              <a:t>17</a:t>
            </a:fld>
            <a:endParaRPr lang="en-US" dirty="0"/>
          </a:p>
        </p:txBody>
      </p:sp>
    </p:spTree>
    <p:extLst>
      <p:ext uri="{BB962C8B-B14F-4D97-AF65-F5344CB8AC3E}">
        <p14:creationId xmlns:p14="http://schemas.microsoft.com/office/powerpoint/2010/main" val="179865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F83113-BD7C-6397-6E56-5CD8D9C1E0A1}"/>
              </a:ext>
            </a:extLst>
          </p:cNvPr>
          <p:cNvSpPr>
            <a:spLocks noGrp="1"/>
          </p:cNvSpPr>
          <p:nvPr>
            <p:ph type="title"/>
          </p:nvPr>
        </p:nvSpPr>
        <p:spPr>
          <a:xfrm>
            <a:off x="861390" y="1270000"/>
            <a:ext cx="6347713" cy="787400"/>
          </a:xfrm>
        </p:spPr>
        <p:txBody>
          <a:bodyPr/>
          <a:lstStyle/>
          <a:p>
            <a:r>
              <a:rPr lang="tr-TR" b="1" dirty="0">
                <a:solidFill>
                  <a:schemeClr val="accent2"/>
                </a:solidFill>
                <a:latin typeface="Kelson Sans" panose="02000500000000000000" pitchFamily="50" charset="-94"/>
              </a:rPr>
              <a:t>ERASMUS Nedir? Ne değildir? </a:t>
            </a:r>
            <a:endParaRPr lang="tr-TR" b="1" dirty="0">
              <a:solidFill>
                <a:schemeClr val="accent2"/>
              </a:solidFill>
            </a:endParaRPr>
          </a:p>
        </p:txBody>
      </p:sp>
      <p:sp>
        <p:nvSpPr>
          <p:cNvPr id="3" name="İçerik Yer Tutucusu 2">
            <a:extLst>
              <a:ext uri="{FF2B5EF4-FFF2-40B4-BE49-F238E27FC236}">
                <a16:creationId xmlns:a16="http://schemas.microsoft.com/office/drawing/2014/main" id="{86249944-BF6E-6579-DA4A-506E84E5E08B}"/>
              </a:ext>
            </a:extLst>
          </p:cNvPr>
          <p:cNvSpPr>
            <a:spLocks noGrp="1"/>
          </p:cNvSpPr>
          <p:nvPr>
            <p:ph idx="1"/>
          </p:nvPr>
        </p:nvSpPr>
        <p:spPr>
          <a:xfrm>
            <a:off x="609599" y="1930400"/>
            <a:ext cx="6347714" cy="4110963"/>
          </a:xfrm>
        </p:spPr>
        <p:txBody>
          <a:bodyPr/>
          <a:lstStyle/>
          <a:p>
            <a:pPr algn="just">
              <a:lnSpc>
                <a:spcPct val="90000"/>
              </a:lnSpc>
            </a:pPr>
            <a:endParaRPr lang="tr-TR" sz="1800" dirty="0">
              <a:solidFill>
                <a:srgbClr val="404040"/>
              </a:solidFill>
              <a:latin typeface="Kelson Sans" panose="02000500000000000000"/>
            </a:endParaRPr>
          </a:p>
          <a:p>
            <a:pPr algn="just">
              <a:lnSpc>
                <a:spcPct val="90000"/>
              </a:lnSpc>
            </a:pPr>
            <a:endParaRPr lang="tr-TR" dirty="0">
              <a:solidFill>
                <a:srgbClr val="404040"/>
              </a:solidFill>
              <a:latin typeface="Kelson Sans" panose="02000500000000000000"/>
            </a:endParaRPr>
          </a:p>
          <a:p>
            <a:pPr algn="just">
              <a:lnSpc>
                <a:spcPct val="90000"/>
              </a:lnSpc>
            </a:pPr>
            <a:r>
              <a:rPr lang="tr-TR" sz="2200" dirty="0">
                <a:solidFill>
                  <a:srgbClr val="404040"/>
                </a:solidFill>
                <a:latin typeface="Kelson Sans" panose="02000500000000000000"/>
              </a:rPr>
              <a:t>ERASMUS+ Değişim Programı bir burs değildir.  Sadece size hibe desteği sağlar. </a:t>
            </a:r>
          </a:p>
          <a:p>
            <a:pPr algn="just">
              <a:lnSpc>
                <a:spcPct val="90000"/>
              </a:lnSpc>
            </a:pPr>
            <a:r>
              <a:rPr lang="tr-TR" sz="2200" dirty="0">
                <a:solidFill>
                  <a:srgbClr val="404040"/>
                </a:solidFill>
                <a:latin typeface="Kelson Sans" panose="02000500000000000000"/>
              </a:rPr>
              <a:t>Gidilen üniversiteye kesinlikle katkı payı yatırılmaz.</a:t>
            </a:r>
          </a:p>
          <a:p>
            <a:pPr algn="just">
              <a:lnSpc>
                <a:spcPct val="90000"/>
              </a:lnSpc>
            </a:pPr>
            <a:r>
              <a:rPr lang="tr-TR" sz="2200" dirty="0">
                <a:latin typeface="Kelson Sans" panose="02000500000000000000"/>
              </a:rPr>
              <a:t>Programı bir “yabancı dil öğrenme programı” değildir.</a:t>
            </a:r>
          </a:p>
          <a:p>
            <a:pPr algn="just">
              <a:lnSpc>
                <a:spcPct val="90000"/>
              </a:lnSpc>
            </a:pPr>
            <a:r>
              <a:rPr lang="tr-TR" sz="2200" dirty="0">
                <a:latin typeface="Kelson Sans" panose="02000500000000000000"/>
              </a:rPr>
              <a:t>Erasmus+ programı bir “diploma” programı değildir. </a:t>
            </a:r>
            <a:endParaRPr lang="tr-TR" sz="2200" dirty="0">
              <a:solidFill>
                <a:srgbClr val="404040"/>
              </a:solidFill>
              <a:latin typeface="Kelson Sans" panose="02000500000000000000"/>
            </a:endParaRPr>
          </a:p>
          <a:p>
            <a:endParaRPr lang="tr-TR" dirty="0"/>
          </a:p>
        </p:txBody>
      </p:sp>
      <p:sp>
        <p:nvSpPr>
          <p:cNvPr id="4" name="Alt Bilgi Yer Tutucusu 3">
            <a:extLst>
              <a:ext uri="{FF2B5EF4-FFF2-40B4-BE49-F238E27FC236}">
                <a16:creationId xmlns:a16="http://schemas.microsoft.com/office/drawing/2014/main" id="{9BF73C39-1D57-3418-EF17-F300F6684DA6}"/>
              </a:ext>
            </a:extLst>
          </p:cNvPr>
          <p:cNvSpPr>
            <a:spLocks noGrp="1"/>
          </p:cNvSpPr>
          <p:nvPr>
            <p:ph type="ftr" sz="quarter" idx="11"/>
          </p:nvPr>
        </p:nvSpPr>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75FAE2CA-787E-0324-B9A4-69C14105F483}"/>
              </a:ext>
            </a:extLst>
          </p:cNvPr>
          <p:cNvSpPr>
            <a:spLocks noGrp="1"/>
          </p:cNvSpPr>
          <p:nvPr>
            <p:ph type="sldNum" sz="quarter" idx="12"/>
          </p:nvPr>
        </p:nvSpPr>
        <p:spPr/>
        <p:txBody>
          <a:bodyPr/>
          <a:lstStyle/>
          <a:p>
            <a:fld id="{519954A3-9DFD-4C44-94BA-B95130A3BA1C}" type="slidenum">
              <a:rPr lang="en-US" smtClean="0"/>
              <a:t>18</a:t>
            </a:fld>
            <a:endParaRPr lang="en-US" dirty="0"/>
          </a:p>
        </p:txBody>
      </p:sp>
    </p:spTree>
    <p:extLst>
      <p:ext uri="{BB962C8B-B14F-4D97-AF65-F5344CB8AC3E}">
        <p14:creationId xmlns:p14="http://schemas.microsoft.com/office/powerpoint/2010/main" val="360635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B2DBE8-E807-4447-BF2E-7E3CD5F4E183}"/>
              </a:ext>
            </a:extLst>
          </p:cNvPr>
          <p:cNvSpPr>
            <a:spLocks noGrp="1"/>
          </p:cNvSpPr>
          <p:nvPr>
            <p:ph type="title"/>
          </p:nvPr>
        </p:nvSpPr>
        <p:spPr>
          <a:xfrm>
            <a:off x="609599" y="609599"/>
            <a:ext cx="6347713" cy="1456267"/>
          </a:xfrm>
        </p:spPr>
        <p:txBody>
          <a:bodyPr>
            <a:normAutofit fontScale="90000"/>
          </a:bodyPr>
          <a:lstStyle/>
          <a:p>
            <a:pPr algn="ctr"/>
            <a:r>
              <a:rPr lang="tr-TR" b="1" dirty="0">
                <a:solidFill>
                  <a:schemeClr val="accent2"/>
                </a:solidFill>
              </a:rPr>
              <a:t>2026-2027 Güz Döneminde Erasmus+ Hareketliliğinden Yararlanmak Adımlar: </a:t>
            </a:r>
          </a:p>
        </p:txBody>
      </p:sp>
      <p:sp>
        <p:nvSpPr>
          <p:cNvPr id="3" name="İçerik Yer Tutucusu 2">
            <a:extLst>
              <a:ext uri="{FF2B5EF4-FFF2-40B4-BE49-F238E27FC236}">
                <a16:creationId xmlns:a16="http://schemas.microsoft.com/office/drawing/2014/main" id="{A2B64EAC-2909-4312-9467-467BDBAE03B9}"/>
              </a:ext>
            </a:extLst>
          </p:cNvPr>
          <p:cNvSpPr>
            <a:spLocks noGrp="1"/>
          </p:cNvSpPr>
          <p:nvPr>
            <p:ph idx="1"/>
          </p:nvPr>
        </p:nvSpPr>
        <p:spPr/>
        <p:txBody>
          <a:bodyPr/>
          <a:lstStyle/>
          <a:p>
            <a:pPr>
              <a:buAutoNum type="arabicPeriod"/>
            </a:pPr>
            <a:r>
              <a:rPr lang="tr-TR" dirty="0"/>
              <a:t>Yabancı Diller Yüksekokulu tarafından yılda 1 kez yapılan Erasmus+ Yabancı Dil Sınavına başvurmanız ve sınava girmeniz gerekiyor. Bu sınavdan en az 55 ve üstü almanız gerekiyor. </a:t>
            </a:r>
          </a:p>
          <a:p>
            <a:pPr>
              <a:buAutoNum type="arabicPeriod"/>
            </a:pPr>
            <a:r>
              <a:rPr lang="tr-TR" dirty="0"/>
              <a:t>Erasmus Değişim Programı Koordinatörlüğü tarafından ilana çıkıldıktan sonra, ilgili ilana TURNA PORTAL sistemi üzerinden başvurmanız gerekiyor. ( Başvuru için en az  lisans 2.20, lisansüstü 2.50 GANO ve Erasmus Yabancı Dil Sınavından en az 55 ve üstü) </a:t>
            </a:r>
          </a:p>
          <a:p>
            <a:pPr>
              <a:buAutoNum type="arabicPeriod"/>
            </a:pPr>
            <a:r>
              <a:rPr lang="tr-TR" dirty="0"/>
              <a:t>Başvuranların Erasmus Başvuru puanı,  GANO ve Yabancı Dil Puanı en yüksekten aşağıya doğru sıralanarak hesaplanır.</a:t>
            </a:r>
          </a:p>
        </p:txBody>
      </p:sp>
      <p:sp>
        <p:nvSpPr>
          <p:cNvPr id="5" name="Slayt Numarası Yer Tutucusu 4">
            <a:extLst>
              <a:ext uri="{FF2B5EF4-FFF2-40B4-BE49-F238E27FC236}">
                <a16:creationId xmlns:a16="http://schemas.microsoft.com/office/drawing/2014/main" id="{93AEFF9A-B081-4F62-A572-003EC81ED9A8}"/>
              </a:ext>
            </a:extLst>
          </p:cNvPr>
          <p:cNvSpPr>
            <a:spLocks noGrp="1"/>
          </p:cNvSpPr>
          <p:nvPr>
            <p:ph type="sldNum" sz="quarter" idx="12"/>
          </p:nvPr>
        </p:nvSpPr>
        <p:spPr/>
        <p:txBody>
          <a:bodyPr/>
          <a:lstStyle/>
          <a:p>
            <a:fld id="{519954A3-9DFD-4C44-94BA-B95130A3BA1C}" type="slidenum">
              <a:rPr lang="en-US" smtClean="0"/>
              <a:t>19</a:t>
            </a:fld>
            <a:endParaRPr lang="en-US" dirty="0"/>
          </a:p>
        </p:txBody>
      </p:sp>
      <p:sp>
        <p:nvSpPr>
          <p:cNvPr id="7" name="Alt Bilgi Yer Tutucusu 3">
            <a:extLst>
              <a:ext uri="{FF2B5EF4-FFF2-40B4-BE49-F238E27FC236}">
                <a16:creationId xmlns:a16="http://schemas.microsoft.com/office/drawing/2014/main" id="{72A4532E-9690-45CA-B3AD-9ABFD2EDCC0F}"/>
              </a:ext>
            </a:extLst>
          </p:cNvPr>
          <p:cNvSpPr>
            <a:spLocks noGrp="1"/>
          </p:cNvSpPr>
          <p:nvPr>
            <p:ph type="ftr" sz="quarter" idx="11"/>
          </p:nvPr>
        </p:nvSpPr>
        <p:spPr>
          <a:xfrm>
            <a:off x="609599" y="6041363"/>
            <a:ext cx="4622973" cy="365125"/>
          </a:xfrm>
        </p:spPr>
        <p:txBody>
          <a:bodyPr/>
          <a:lstStyle/>
          <a:p>
            <a:r>
              <a:rPr lang="tr-TR" dirty="0"/>
              <a:t>ERASMUS DEĞİŞİM PROGRAMI KOORDİNATÖRLÜĞÜ</a:t>
            </a:r>
            <a:endParaRPr lang="en-US" dirty="0"/>
          </a:p>
        </p:txBody>
      </p:sp>
    </p:spTree>
    <p:extLst>
      <p:ext uri="{BB962C8B-B14F-4D97-AF65-F5344CB8AC3E}">
        <p14:creationId xmlns:p14="http://schemas.microsoft.com/office/powerpoint/2010/main" val="26145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algn="just"/>
            <a:r>
              <a:rPr lang="tr-TR" sz="2000" dirty="0">
                <a:solidFill>
                  <a:schemeClr val="tx1"/>
                </a:solidFill>
                <a:latin typeface="Kelson Sans" panose="02000500000000000000" pitchFamily="50" charset="-94"/>
              </a:rPr>
              <a:t>Avrupa Birliği tarafından fonlanan ve farklı başlıklar altında gerçekleştirilen «PROJELER» üretilen bir programın genel adıdır. </a:t>
            </a:r>
          </a:p>
          <a:p>
            <a:pPr algn="just"/>
            <a:r>
              <a:rPr lang="tr-TR" sz="2000" dirty="0">
                <a:solidFill>
                  <a:schemeClr val="tx1"/>
                </a:solidFill>
                <a:latin typeface="Kelson Sans" panose="02000500000000000000" pitchFamily="50" charset="-94"/>
              </a:rPr>
              <a:t>Programa ismini veren ve kısaca Erasmus olarak bilinen proje türünün tam adı: </a:t>
            </a:r>
          </a:p>
          <a:p>
            <a:pPr algn="just"/>
            <a:r>
              <a:rPr lang="tr-TR" sz="2000" i="1" dirty="0">
                <a:solidFill>
                  <a:schemeClr val="accent2"/>
                </a:solidFill>
                <a:latin typeface="Kelson Sans" panose="02000500000000000000" pitchFamily="50" charset="-94"/>
              </a:rPr>
              <a:t>Erasmus+ Yükseköğretim Öğrenci ve Personel     Hareketliliği (KA131)</a:t>
            </a: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2</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537744" y="1225870"/>
            <a:ext cx="5797296" cy="1188720"/>
          </a:xfrm>
        </p:spPr>
        <p:txBody>
          <a:bodyPr>
            <a:normAutofit/>
          </a:bodyPr>
          <a:lstStyle/>
          <a:p>
            <a:pPr algn="ctr"/>
            <a:r>
              <a:rPr lang="tr-TR" b="1" dirty="0">
                <a:solidFill>
                  <a:schemeClr val="accent2"/>
                </a:solidFill>
                <a:latin typeface="Kelson Sans" panose="02000500000000000000" pitchFamily="50" charset="-94"/>
              </a:rPr>
              <a:t>Erasmus+ Nedir?</a:t>
            </a:r>
          </a:p>
        </p:txBody>
      </p:sp>
    </p:spTree>
    <p:extLst>
      <p:ext uri="{BB962C8B-B14F-4D97-AF65-F5344CB8AC3E}">
        <p14:creationId xmlns:p14="http://schemas.microsoft.com/office/powerpoint/2010/main" val="76208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326A88-EF70-4CBA-9F16-4C9EAAD9D6B7}"/>
              </a:ext>
            </a:extLst>
          </p:cNvPr>
          <p:cNvSpPr>
            <a:spLocks noGrp="1"/>
          </p:cNvSpPr>
          <p:nvPr>
            <p:ph type="title"/>
          </p:nvPr>
        </p:nvSpPr>
        <p:spPr>
          <a:xfrm>
            <a:off x="609599" y="609599"/>
            <a:ext cx="6347715" cy="1456267"/>
          </a:xfrm>
        </p:spPr>
        <p:txBody>
          <a:bodyPr>
            <a:normAutofit fontScale="90000"/>
          </a:bodyPr>
          <a:lstStyle/>
          <a:p>
            <a:pPr algn="ctr"/>
            <a:r>
              <a:rPr lang="tr-TR" b="1" dirty="0">
                <a:solidFill>
                  <a:schemeClr val="accent2"/>
                </a:solidFill>
              </a:rPr>
              <a:t>2026-2027 Güz Dönemi Hareketliliği İçin Erasmus+ Yabancı Dil Sınavı Başvuruları </a:t>
            </a:r>
          </a:p>
        </p:txBody>
      </p:sp>
      <p:sp>
        <p:nvSpPr>
          <p:cNvPr id="5" name="Slayt Numarası Yer Tutucusu 4">
            <a:extLst>
              <a:ext uri="{FF2B5EF4-FFF2-40B4-BE49-F238E27FC236}">
                <a16:creationId xmlns:a16="http://schemas.microsoft.com/office/drawing/2014/main" id="{475AB37C-41E4-4B58-B7EF-9C9F3B6492C1}"/>
              </a:ext>
            </a:extLst>
          </p:cNvPr>
          <p:cNvSpPr>
            <a:spLocks noGrp="1"/>
          </p:cNvSpPr>
          <p:nvPr>
            <p:ph type="sldNum" sz="quarter" idx="12"/>
          </p:nvPr>
        </p:nvSpPr>
        <p:spPr/>
        <p:txBody>
          <a:bodyPr/>
          <a:lstStyle/>
          <a:p>
            <a:fld id="{519954A3-9DFD-4C44-94BA-B95130A3BA1C}" type="slidenum">
              <a:rPr lang="en-US" smtClean="0"/>
              <a:t>20</a:t>
            </a:fld>
            <a:endParaRPr lang="en-US" dirty="0"/>
          </a:p>
        </p:txBody>
      </p:sp>
      <p:sp>
        <p:nvSpPr>
          <p:cNvPr id="7" name="Alt Bilgi Yer Tutucusu 3">
            <a:extLst>
              <a:ext uri="{FF2B5EF4-FFF2-40B4-BE49-F238E27FC236}">
                <a16:creationId xmlns:a16="http://schemas.microsoft.com/office/drawing/2014/main" id="{05106A81-BE1C-444E-ADAA-F755FC083308}"/>
              </a:ext>
            </a:extLst>
          </p:cNvPr>
          <p:cNvSpPr>
            <a:spLocks noGrp="1"/>
          </p:cNvSpPr>
          <p:nvPr>
            <p:ph type="ftr" sz="quarter" idx="11"/>
          </p:nvPr>
        </p:nvSpPr>
        <p:spPr>
          <a:xfrm>
            <a:off x="609599" y="6041363"/>
            <a:ext cx="4622973" cy="365125"/>
          </a:xfrm>
        </p:spPr>
        <p:txBody>
          <a:bodyPr/>
          <a:lstStyle/>
          <a:p>
            <a:r>
              <a:rPr lang="tr-TR" dirty="0"/>
              <a:t>ERASMUS DEĞİŞİM PROGRAMI KOORDİNATÖRLÜĞÜ</a:t>
            </a:r>
            <a:endParaRPr lang="en-US" dirty="0"/>
          </a:p>
          <a:p>
            <a:endParaRPr lang="en-US" dirty="0"/>
          </a:p>
        </p:txBody>
      </p:sp>
      <p:pic>
        <p:nvPicPr>
          <p:cNvPr id="1026" name="Picture 2" descr="2025-26 Erasmus">
            <a:extLst>
              <a:ext uri="{FF2B5EF4-FFF2-40B4-BE49-F238E27FC236}">
                <a16:creationId xmlns:a16="http://schemas.microsoft.com/office/drawing/2014/main" id="{3179CD72-68A5-449A-9E77-EA1292E560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55493"/>
            <a:ext cx="6348413" cy="349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01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4C4AE0-50DB-4622-B635-52AB1F22FB56}"/>
              </a:ext>
            </a:extLst>
          </p:cNvPr>
          <p:cNvSpPr>
            <a:spLocks noGrp="1"/>
          </p:cNvSpPr>
          <p:nvPr>
            <p:ph type="title"/>
          </p:nvPr>
        </p:nvSpPr>
        <p:spPr>
          <a:xfrm>
            <a:off x="872065" y="728134"/>
            <a:ext cx="6347713" cy="872066"/>
          </a:xfrm>
        </p:spPr>
        <p:txBody>
          <a:bodyPr/>
          <a:lstStyle/>
          <a:p>
            <a:pPr algn="ctr"/>
            <a:r>
              <a:rPr lang="tr-TR" b="1" dirty="0">
                <a:solidFill>
                  <a:schemeClr val="accent2"/>
                </a:solidFill>
              </a:rPr>
              <a:t>Biz Neredeyiz? </a:t>
            </a:r>
          </a:p>
        </p:txBody>
      </p:sp>
      <p:sp>
        <p:nvSpPr>
          <p:cNvPr id="3" name="İçerik Yer Tutucusu 2">
            <a:extLst>
              <a:ext uri="{FF2B5EF4-FFF2-40B4-BE49-F238E27FC236}">
                <a16:creationId xmlns:a16="http://schemas.microsoft.com/office/drawing/2014/main" id="{74EF3D06-C13F-4AE0-B912-37C4C021F94E}"/>
              </a:ext>
            </a:extLst>
          </p:cNvPr>
          <p:cNvSpPr>
            <a:spLocks noGrp="1"/>
          </p:cNvSpPr>
          <p:nvPr>
            <p:ph idx="1"/>
          </p:nvPr>
        </p:nvSpPr>
        <p:spPr>
          <a:xfrm>
            <a:off x="736599" y="1880395"/>
            <a:ext cx="6347714" cy="4526093"/>
          </a:xfrm>
        </p:spPr>
        <p:txBody>
          <a:bodyPr/>
          <a:lstStyle/>
          <a:p>
            <a:r>
              <a:rPr lang="tr-TR" b="1" dirty="0">
                <a:solidFill>
                  <a:schemeClr val="accent2"/>
                </a:solidFill>
              </a:rPr>
              <a:t>Erasmus Kurum Koordinatörü: </a:t>
            </a:r>
            <a:r>
              <a:rPr lang="tr-TR" b="1" dirty="0" err="1">
                <a:solidFill>
                  <a:schemeClr val="accent2"/>
                </a:solidFill>
              </a:rPr>
              <a:t>Öğr</a:t>
            </a:r>
            <a:r>
              <a:rPr lang="tr-TR" b="1" dirty="0">
                <a:solidFill>
                  <a:schemeClr val="accent2"/>
                </a:solidFill>
              </a:rPr>
              <a:t>. Gör. </a:t>
            </a:r>
            <a:r>
              <a:rPr lang="tr-TR" b="1" dirty="0" err="1">
                <a:solidFill>
                  <a:schemeClr val="accent2"/>
                </a:solidFill>
              </a:rPr>
              <a:t>Sevcan</a:t>
            </a:r>
            <a:r>
              <a:rPr lang="tr-TR" b="1" dirty="0">
                <a:solidFill>
                  <a:schemeClr val="accent2"/>
                </a:solidFill>
              </a:rPr>
              <a:t> AYPER</a:t>
            </a:r>
          </a:p>
          <a:p>
            <a:r>
              <a:rPr lang="tr-TR" b="1" dirty="0">
                <a:solidFill>
                  <a:schemeClr val="accent2"/>
                </a:solidFill>
              </a:rPr>
              <a:t>Erasmus Ofis Sorumlusu: </a:t>
            </a:r>
            <a:r>
              <a:rPr lang="tr-TR" b="1" dirty="0" err="1">
                <a:solidFill>
                  <a:schemeClr val="accent2"/>
                </a:solidFill>
              </a:rPr>
              <a:t>Öğr</a:t>
            </a:r>
            <a:r>
              <a:rPr lang="tr-TR" b="1" dirty="0">
                <a:solidFill>
                  <a:schemeClr val="accent2"/>
                </a:solidFill>
              </a:rPr>
              <a:t>. Gör. Dr. Nisa DURAK</a:t>
            </a:r>
          </a:p>
          <a:p>
            <a:endParaRPr lang="tr-TR" b="1" dirty="0">
              <a:solidFill>
                <a:schemeClr val="accent2"/>
              </a:solidFill>
            </a:endParaRPr>
          </a:p>
          <a:p>
            <a:pPr marL="0" indent="0">
              <a:buNone/>
            </a:pPr>
            <a:r>
              <a:rPr lang="tr-TR" b="1" dirty="0">
                <a:solidFill>
                  <a:schemeClr val="accent2"/>
                </a:solidFill>
              </a:rPr>
              <a:t>Öğrenci Görüşme Saatleri: 15:00-17:00</a:t>
            </a:r>
          </a:p>
          <a:p>
            <a:pPr marL="0" indent="0">
              <a:buNone/>
            </a:pPr>
            <a:endParaRPr lang="tr-TR" b="1" dirty="0">
              <a:solidFill>
                <a:schemeClr val="accent2"/>
              </a:solidFill>
            </a:endParaRPr>
          </a:p>
          <a:p>
            <a:pPr marL="0" indent="0">
              <a:buNone/>
            </a:pPr>
            <a:r>
              <a:rPr lang="tr-TR" b="1" u="sng" dirty="0">
                <a:solidFill>
                  <a:schemeClr val="accent2"/>
                </a:solidFill>
              </a:rPr>
              <a:t>Adres: </a:t>
            </a:r>
            <a:r>
              <a:rPr lang="tr-TR" b="1" dirty="0">
                <a:solidFill>
                  <a:schemeClr val="accent2"/>
                </a:solidFill>
              </a:rPr>
              <a:t>Bandırma </a:t>
            </a:r>
            <a:r>
              <a:rPr lang="tr-TR" b="1" dirty="0" err="1">
                <a:solidFill>
                  <a:schemeClr val="accent2"/>
                </a:solidFill>
              </a:rPr>
              <a:t>Onyedi</a:t>
            </a:r>
            <a:r>
              <a:rPr lang="tr-TR" b="1" dirty="0">
                <a:solidFill>
                  <a:schemeClr val="accent2"/>
                </a:solidFill>
              </a:rPr>
              <a:t> Eylül Üniversitesi Merkez Yerleşkesi</a:t>
            </a:r>
          </a:p>
          <a:p>
            <a:pPr marL="0" indent="0">
              <a:buNone/>
            </a:pPr>
            <a:r>
              <a:rPr lang="tr-TR" b="1" dirty="0">
                <a:solidFill>
                  <a:schemeClr val="accent2"/>
                </a:solidFill>
              </a:rPr>
              <a:t>İktisadi ve İdari Bilimler Fakültesi (C Blok) girişi,</a:t>
            </a:r>
          </a:p>
          <a:p>
            <a:pPr marL="0" indent="0">
              <a:buNone/>
            </a:pPr>
            <a:r>
              <a:rPr lang="tr-TR" b="1" dirty="0">
                <a:solidFill>
                  <a:schemeClr val="accent2"/>
                </a:solidFill>
              </a:rPr>
              <a:t>Uluslararası İlişkiler Koordinatörlüğü,  10200 </a:t>
            </a:r>
          </a:p>
          <a:p>
            <a:pPr marL="0" indent="0">
              <a:buNone/>
            </a:pPr>
            <a:r>
              <a:rPr lang="tr-TR" b="1" dirty="0">
                <a:solidFill>
                  <a:schemeClr val="accent2"/>
                </a:solidFill>
              </a:rPr>
              <a:t>Bandırma/BALIKESİR ,TÜRKİYE</a:t>
            </a:r>
          </a:p>
          <a:p>
            <a:pPr marL="0" indent="0">
              <a:buNone/>
            </a:pPr>
            <a:r>
              <a:rPr lang="tr-TR" b="1" u="sng" dirty="0">
                <a:solidFill>
                  <a:schemeClr val="accent2"/>
                </a:solidFill>
              </a:rPr>
              <a:t>Tel: +90 266 606 1041</a:t>
            </a:r>
          </a:p>
          <a:p>
            <a:pPr marL="0" indent="0">
              <a:buNone/>
            </a:pPr>
            <a:endParaRPr lang="tr-TR" b="1" dirty="0">
              <a:solidFill>
                <a:schemeClr val="accent2"/>
              </a:solidFill>
            </a:endParaRPr>
          </a:p>
          <a:p>
            <a:pPr marL="0" indent="0">
              <a:buNone/>
            </a:pPr>
            <a:endParaRPr lang="tr-TR" b="1" dirty="0">
              <a:solidFill>
                <a:schemeClr val="accent2"/>
              </a:solidFill>
            </a:endParaRPr>
          </a:p>
          <a:p>
            <a:pPr marL="0" indent="0">
              <a:buNone/>
            </a:pPr>
            <a:endParaRPr lang="tr-TR" dirty="0"/>
          </a:p>
        </p:txBody>
      </p:sp>
      <p:sp>
        <p:nvSpPr>
          <p:cNvPr id="5" name="Slayt Numarası Yer Tutucusu 4">
            <a:extLst>
              <a:ext uri="{FF2B5EF4-FFF2-40B4-BE49-F238E27FC236}">
                <a16:creationId xmlns:a16="http://schemas.microsoft.com/office/drawing/2014/main" id="{A7DE2E4E-E67C-414A-987C-874A022029D1}"/>
              </a:ext>
            </a:extLst>
          </p:cNvPr>
          <p:cNvSpPr>
            <a:spLocks noGrp="1"/>
          </p:cNvSpPr>
          <p:nvPr>
            <p:ph type="sldNum" sz="quarter" idx="12"/>
          </p:nvPr>
        </p:nvSpPr>
        <p:spPr/>
        <p:txBody>
          <a:bodyPr/>
          <a:lstStyle/>
          <a:p>
            <a:fld id="{519954A3-9DFD-4C44-94BA-B95130A3BA1C}" type="slidenum">
              <a:rPr lang="en-US" smtClean="0"/>
              <a:t>21</a:t>
            </a:fld>
            <a:endParaRPr lang="en-US" dirty="0"/>
          </a:p>
        </p:txBody>
      </p:sp>
    </p:spTree>
    <p:extLst>
      <p:ext uri="{BB962C8B-B14F-4D97-AF65-F5344CB8AC3E}">
        <p14:creationId xmlns:p14="http://schemas.microsoft.com/office/powerpoint/2010/main" val="342625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1BC60F-4ACE-B340-3217-471CA29729BF}"/>
              </a:ext>
            </a:extLst>
          </p:cNvPr>
          <p:cNvSpPr>
            <a:spLocks noGrp="1"/>
          </p:cNvSpPr>
          <p:nvPr>
            <p:ph idx="1"/>
          </p:nvPr>
        </p:nvSpPr>
        <p:spPr>
          <a:xfrm>
            <a:off x="609598" y="1060174"/>
            <a:ext cx="7779027" cy="4041913"/>
          </a:xfrm>
        </p:spPr>
        <p:txBody>
          <a:bodyPr>
            <a:normAutofit/>
          </a:bodyPr>
          <a:lstStyle/>
          <a:p>
            <a:pPr marL="0" indent="0" algn="ctr" defTabSz="914400">
              <a:spcBef>
                <a:spcPts val="1000"/>
              </a:spcBef>
              <a:buClr>
                <a:schemeClr val="accent2"/>
              </a:buClr>
              <a:buNone/>
            </a:pPr>
            <a:r>
              <a:rPr lang="tr-TR" sz="3600" b="1" dirty="0">
                <a:solidFill>
                  <a:schemeClr val="accent2"/>
                </a:solidFill>
              </a:rPr>
              <a:t> </a:t>
            </a:r>
            <a:r>
              <a:rPr lang="tr-TR" sz="3600" b="1" dirty="0">
                <a:solidFill>
                  <a:schemeClr val="accent1"/>
                </a:solidFill>
              </a:rPr>
              <a:t>Ayrıntılı bilgi için:</a:t>
            </a:r>
          </a:p>
          <a:p>
            <a:pPr marL="114300" indent="0" algn="ctr" defTabSz="914400">
              <a:spcBef>
                <a:spcPts val="1000"/>
              </a:spcBef>
              <a:buClr>
                <a:schemeClr val="accent2"/>
              </a:buClr>
              <a:buNone/>
            </a:pPr>
            <a:r>
              <a:rPr lang="tr-TR" sz="3600" b="1" dirty="0">
                <a:solidFill>
                  <a:schemeClr val="accent1"/>
                </a:solidFill>
              </a:rPr>
              <a:t>Web Sitesi:</a:t>
            </a:r>
          </a:p>
          <a:p>
            <a:pPr marL="114300" indent="0" algn="ctr" defTabSz="914400">
              <a:spcBef>
                <a:spcPts val="1000"/>
              </a:spcBef>
              <a:buClr>
                <a:schemeClr val="accent2"/>
              </a:buClr>
              <a:buNone/>
            </a:pPr>
            <a:r>
              <a:rPr lang="tr-TR" sz="3600" b="1" dirty="0">
                <a:solidFill>
                  <a:schemeClr val="accent2"/>
                </a:solidFill>
              </a:rPr>
              <a:t> https://erasmus.bandirma.edu.tr</a:t>
            </a:r>
          </a:p>
          <a:p>
            <a:pPr marL="114300" indent="0" algn="ctr" defTabSz="914400">
              <a:spcBef>
                <a:spcPts val="1000"/>
              </a:spcBef>
              <a:buClr>
                <a:schemeClr val="accent2"/>
              </a:buClr>
              <a:buNone/>
            </a:pPr>
            <a:endParaRPr lang="tr-TR" sz="3600" b="1" dirty="0">
              <a:solidFill>
                <a:schemeClr val="accent2"/>
              </a:solidFill>
            </a:endParaRPr>
          </a:p>
          <a:p>
            <a:pPr marL="114300" indent="0" algn="ctr" defTabSz="914400">
              <a:spcBef>
                <a:spcPts val="1000"/>
              </a:spcBef>
              <a:buClr>
                <a:schemeClr val="accent2"/>
              </a:buClr>
              <a:buNone/>
            </a:pPr>
            <a:r>
              <a:rPr lang="tr-TR" sz="3600" b="1" dirty="0">
                <a:solidFill>
                  <a:schemeClr val="accent2"/>
                </a:solidFill>
              </a:rPr>
              <a:t>E-posta: </a:t>
            </a:r>
            <a:r>
              <a:rPr lang="tr-TR" sz="3600" dirty="0">
                <a:solidFill>
                  <a:schemeClr val="accent2"/>
                </a:solidFill>
                <a:hlinkClick r:id="rId2">
                  <a:extLst>
                    <a:ext uri="{A12FA001-AC4F-418D-AE19-62706E023703}">
                      <ahyp:hlinkClr xmlns:ahyp="http://schemas.microsoft.com/office/drawing/2018/hyperlinkcolor" val="tx"/>
                    </a:ext>
                  </a:extLst>
                </a:hlinkClick>
              </a:rPr>
              <a:t>erasmus@bandirma.edu.tr</a:t>
            </a:r>
            <a:endParaRPr lang="tr-TR" sz="3600" dirty="0">
              <a:solidFill>
                <a:schemeClr val="accent2"/>
              </a:solidFill>
            </a:endParaRPr>
          </a:p>
          <a:p>
            <a:endParaRPr lang="tr-TR" dirty="0"/>
          </a:p>
        </p:txBody>
      </p:sp>
      <p:sp>
        <p:nvSpPr>
          <p:cNvPr id="4" name="Alt Bilgi Yer Tutucusu 3">
            <a:extLst>
              <a:ext uri="{FF2B5EF4-FFF2-40B4-BE49-F238E27FC236}">
                <a16:creationId xmlns:a16="http://schemas.microsoft.com/office/drawing/2014/main" id="{B392816D-BF33-B07A-87F0-53681E90D4F6}"/>
              </a:ext>
            </a:extLst>
          </p:cNvPr>
          <p:cNvSpPr>
            <a:spLocks noGrp="1"/>
          </p:cNvSpPr>
          <p:nvPr>
            <p:ph type="ftr" sz="quarter" idx="11"/>
          </p:nvPr>
        </p:nvSpPr>
        <p:spPr/>
        <p:txBody>
          <a:bodyPr/>
          <a:lstStyle/>
          <a:p>
            <a:r>
              <a:rPr lang="tr-TR" dirty="0"/>
              <a:t>ERASMUS DEĞİŞİM PROGRAMI KOORDİNATÖRLÜĞÜ</a:t>
            </a:r>
            <a:endParaRPr lang="en-US" dirty="0"/>
          </a:p>
          <a:p>
            <a:endParaRPr lang="en-US" dirty="0"/>
          </a:p>
        </p:txBody>
      </p:sp>
      <p:sp>
        <p:nvSpPr>
          <p:cNvPr id="5" name="Slayt Numarası Yer Tutucusu 4">
            <a:extLst>
              <a:ext uri="{FF2B5EF4-FFF2-40B4-BE49-F238E27FC236}">
                <a16:creationId xmlns:a16="http://schemas.microsoft.com/office/drawing/2014/main" id="{71A17EB3-07D4-7DF4-5F53-2D0C4EB357A9}"/>
              </a:ext>
            </a:extLst>
          </p:cNvPr>
          <p:cNvSpPr>
            <a:spLocks noGrp="1"/>
          </p:cNvSpPr>
          <p:nvPr>
            <p:ph type="sldNum" sz="quarter" idx="12"/>
          </p:nvPr>
        </p:nvSpPr>
        <p:spPr/>
        <p:txBody>
          <a:bodyPr/>
          <a:lstStyle/>
          <a:p>
            <a:fld id="{519954A3-9DFD-4C44-94BA-B95130A3BA1C}" type="slidenum">
              <a:rPr lang="en-US" smtClean="0"/>
              <a:t>22</a:t>
            </a:fld>
            <a:endParaRPr lang="en-US" dirty="0"/>
          </a:p>
        </p:txBody>
      </p:sp>
      <p:pic>
        <p:nvPicPr>
          <p:cNvPr id="6" name="Resim 5">
            <a:extLst>
              <a:ext uri="{FF2B5EF4-FFF2-40B4-BE49-F238E27FC236}">
                <a16:creationId xmlns:a16="http://schemas.microsoft.com/office/drawing/2014/main" id="{B5E1F6FD-7719-4826-B5AD-01734949A2B7}"/>
              </a:ext>
            </a:extLst>
          </p:cNvPr>
          <p:cNvPicPr>
            <a:picLocks noChangeAspect="1"/>
          </p:cNvPicPr>
          <p:nvPr/>
        </p:nvPicPr>
        <p:blipFill>
          <a:blip r:embed="rId3"/>
          <a:stretch>
            <a:fillRect/>
          </a:stretch>
        </p:blipFill>
        <p:spPr>
          <a:xfrm>
            <a:off x="6173697" y="5053759"/>
            <a:ext cx="1116103" cy="744068"/>
          </a:xfrm>
          <a:prstGeom prst="rect">
            <a:avLst/>
          </a:prstGeom>
        </p:spPr>
      </p:pic>
      <p:pic>
        <p:nvPicPr>
          <p:cNvPr id="8" name="Resim 7">
            <a:extLst>
              <a:ext uri="{FF2B5EF4-FFF2-40B4-BE49-F238E27FC236}">
                <a16:creationId xmlns:a16="http://schemas.microsoft.com/office/drawing/2014/main" id="{B1EED6C7-E786-46B6-90C7-B954B0F3075C}"/>
              </a:ext>
            </a:extLst>
          </p:cNvPr>
          <p:cNvPicPr>
            <a:picLocks noChangeAspect="1"/>
          </p:cNvPicPr>
          <p:nvPr/>
        </p:nvPicPr>
        <p:blipFill>
          <a:blip r:embed="rId4"/>
          <a:stretch>
            <a:fillRect/>
          </a:stretch>
        </p:blipFill>
        <p:spPr>
          <a:xfrm>
            <a:off x="7468094" y="5198885"/>
            <a:ext cx="854639" cy="468219"/>
          </a:xfrm>
          <a:prstGeom prst="rect">
            <a:avLst/>
          </a:prstGeom>
        </p:spPr>
      </p:pic>
      <p:pic>
        <p:nvPicPr>
          <p:cNvPr id="10" name="Resim 9">
            <a:extLst>
              <a:ext uri="{FF2B5EF4-FFF2-40B4-BE49-F238E27FC236}">
                <a16:creationId xmlns:a16="http://schemas.microsoft.com/office/drawing/2014/main" id="{8118B0E1-A4B6-4682-80D6-EB426FF1472C}"/>
              </a:ext>
            </a:extLst>
          </p:cNvPr>
          <p:cNvPicPr>
            <a:picLocks noChangeAspect="1"/>
          </p:cNvPicPr>
          <p:nvPr/>
        </p:nvPicPr>
        <p:blipFill>
          <a:blip r:embed="rId5"/>
          <a:stretch>
            <a:fillRect/>
          </a:stretch>
        </p:blipFill>
        <p:spPr>
          <a:xfrm>
            <a:off x="388808" y="5081464"/>
            <a:ext cx="2460721" cy="703063"/>
          </a:xfrm>
          <a:prstGeom prst="rect">
            <a:avLst/>
          </a:prstGeom>
        </p:spPr>
      </p:pic>
    </p:spTree>
    <p:extLst>
      <p:ext uri="{BB962C8B-B14F-4D97-AF65-F5344CB8AC3E}">
        <p14:creationId xmlns:p14="http://schemas.microsoft.com/office/powerpoint/2010/main" val="518255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4DD6474-DEAC-4017-8106-AF2008FB66EA}"/>
              </a:ext>
            </a:extLst>
          </p:cNvPr>
          <p:cNvSpPr>
            <a:spLocks noGrp="1"/>
          </p:cNvSpPr>
          <p:nvPr>
            <p:ph type="sldNum" sz="quarter" idx="12"/>
          </p:nvPr>
        </p:nvSpPr>
        <p:spPr/>
        <p:txBody>
          <a:bodyPr/>
          <a:lstStyle/>
          <a:p>
            <a:fld id="{519954A3-9DFD-4C44-94BA-B95130A3BA1C}" type="slidenum">
              <a:rPr lang="en-US" smtClean="0"/>
              <a:t>23</a:t>
            </a:fld>
            <a:endParaRPr lang="en-US" dirty="0"/>
          </a:p>
        </p:txBody>
      </p:sp>
      <p:pic>
        <p:nvPicPr>
          <p:cNvPr id="6" name="İçerik Yer Tutucusu 5">
            <a:extLst>
              <a:ext uri="{FF2B5EF4-FFF2-40B4-BE49-F238E27FC236}">
                <a16:creationId xmlns:a16="http://schemas.microsoft.com/office/drawing/2014/main" id="{4409857B-306B-401F-B5DC-59024DC9C118}"/>
              </a:ext>
            </a:extLst>
          </p:cNvPr>
          <p:cNvPicPr>
            <a:picLocks noGrp="1" noChangeAspect="1"/>
          </p:cNvPicPr>
          <p:nvPr>
            <p:ph idx="1"/>
          </p:nvPr>
        </p:nvPicPr>
        <p:blipFill>
          <a:blip r:embed="rId2"/>
          <a:stretch>
            <a:fillRect/>
          </a:stretch>
        </p:blipFill>
        <p:spPr>
          <a:xfrm>
            <a:off x="2870285" y="113075"/>
            <a:ext cx="3919982" cy="6533303"/>
          </a:xfrm>
          <a:prstGeom prst="rect">
            <a:avLst/>
          </a:prstGeom>
        </p:spPr>
      </p:pic>
    </p:spTree>
    <p:extLst>
      <p:ext uri="{BB962C8B-B14F-4D97-AF65-F5344CB8AC3E}">
        <p14:creationId xmlns:p14="http://schemas.microsoft.com/office/powerpoint/2010/main" val="69140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63ED6D-1BE0-4DFA-9869-A02C0434E32F}"/>
              </a:ext>
            </a:extLst>
          </p:cNvPr>
          <p:cNvSpPr>
            <a:spLocks noGrp="1"/>
          </p:cNvSpPr>
          <p:nvPr>
            <p:ph type="title"/>
          </p:nvPr>
        </p:nvSpPr>
        <p:spPr/>
        <p:txBody>
          <a:bodyPr>
            <a:noAutofit/>
          </a:bodyPr>
          <a:lstStyle/>
          <a:p>
            <a:pPr algn="ctr"/>
            <a:r>
              <a:rPr lang="tr-TR" sz="2400" b="1" dirty="0">
                <a:solidFill>
                  <a:schemeClr val="accent2"/>
                </a:solidFill>
              </a:rPr>
              <a:t>ERASMUS+ KA131 ÖĞRENCİ HAREKETLİLİĞİ BİLGİLENDİRME TOPLANTISI MEMNUNİYET ANKETİ</a:t>
            </a:r>
          </a:p>
        </p:txBody>
      </p:sp>
      <p:sp>
        <p:nvSpPr>
          <p:cNvPr id="5" name="Slayt Numarası Yer Tutucusu 4">
            <a:extLst>
              <a:ext uri="{FF2B5EF4-FFF2-40B4-BE49-F238E27FC236}">
                <a16:creationId xmlns:a16="http://schemas.microsoft.com/office/drawing/2014/main" id="{FB169AB3-46A6-46D1-95F4-1FC2BCAF43C8}"/>
              </a:ext>
            </a:extLst>
          </p:cNvPr>
          <p:cNvSpPr>
            <a:spLocks noGrp="1"/>
          </p:cNvSpPr>
          <p:nvPr>
            <p:ph type="sldNum" sz="quarter" idx="12"/>
          </p:nvPr>
        </p:nvSpPr>
        <p:spPr/>
        <p:txBody>
          <a:bodyPr/>
          <a:lstStyle/>
          <a:p>
            <a:fld id="{519954A3-9DFD-4C44-94BA-B95130A3BA1C}" type="slidenum">
              <a:rPr lang="en-US" smtClean="0"/>
              <a:t>24</a:t>
            </a:fld>
            <a:endParaRPr lang="en-US" dirty="0"/>
          </a:p>
        </p:txBody>
      </p:sp>
      <p:sp>
        <p:nvSpPr>
          <p:cNvPr id="8" name="Dikdörtgen 7">
            <a:extLst>
              <a:ext uri="{FF2B5EF4-FFF2-40B4-BE49-F238E27FC236}">
                <a16:creationId xmlns:a16="http://schemas.microsoft.com/office/drawing/2014/main" id="{9117B001-ACF2-490F-8F86-83ACD50D87D5}"/>
              </a:ext>
            </a:extLst>
          </p:cNvPr>
          <p:cNvSpPr/>
          <p:nvPr/>
        </p:nvSpPr>
        <p:spPr>
          <a:xfrm>
            <a:off x="1497455" y="5718197"/>
            <a:ext cx="4572000" cy="646331"/>
          </a:xfrm>
          <a:prstGeom prst="rect">
            <a:avLst/>
          </a:prstGeom>
        </p:spPr>
        <p:txBody>
          <a:bodyPr>
            <a:spAutoFit/>
          </a:bodyPr>
          <a:lstStyle/>
          <a:p>
            <a:pPr algn="ctr"/>
            <a:r>
              <a:rPr lang="tr-TR" b="1" dirty="0">
                <a:solidFill>
                  <a:schemeClr val="accent2"/>
                </a:solidFill>
              </a:rPr>
              <a:t>ANKETİMİZE KATILIM SAĞLADIĞINIZ İÇİN TEŞEKKÜR EDERİZ.</a:t>
            </a:r>
            <a:endParaRPr lang="tr-TR" dirty="0">
              <a:solidFill>
                <a:schemeClr val="accent2"/>
              </a:solidFill>
            </a:endParaRPr>
          </a:p>
        </p:txBody>
      </p:sp>
      <p:pic>
        <p:nvPicPr>
          <p:cNvPr id="7" name="İçerik Yer Tutucusu 6">
            <a:extLst>
              <a:ext uri="{FF2B5EF4-FFF2-40B4-BE49-F238E27FC236}">
                <a16:creationId xmlns:a16="http://schemas.microsoft.com/office/drawing/2014/main" id="{A0D954C4-9AEF-4B8E-91F7-75C04648210F}"/>
              </a:ext>
            </a:extLst>
          </p:cNvPr>
          <p:cNvPicPr>
            <a:picLocks noGrp="1" noChangeAspect="1"/>
          </p:cNvPicPr>
          <p:nvPr>
            <p:ph idx="1"/>
          </p:nvPr>
        </p:nvPicPr>
        <p:blipFill>
          <a:blip r:embed="rId2"/>
          <a:stretch>
            <a:fillRect/>
          </a:stretch>
        </p:blipFill>
        <p:spPr>
          <a:xfrm>
            <a:off x="2274889" y="2084389"/>
            <a:ext cx="3236912" cy="3236912"/>
          </a:xfrm>
        </p:spPr>
      </p:pic>
    </p:spTree>
    <p:extLst>
      <p:ext uri="{BB962C8B-B14F-4D97-AF65-F5344CB8AC3E}">
        <p14:creationId xmlns:p14="http://schemas.microsoft.com/office/powerpoint/2010/main" val="344804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573867"/>
            <a:ext cx="6721532" cy="3467496"/>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a:p>
            <a:pPr marL="0" indent="0">
              <a:buNone/>
            </a:pPr>
            <a:endParaRPr lang="tr-TR" dirty="0"/>
          </a:p>
          <a:p>
            <a:pPr marL="0" indent="0">
              <a:buNone/>
            </a:pPr>
            <a:endParaRPr lang="tr-TR" dirty="0"/>
          </a:p>
          <a:p>
            <a:pPr marL="0" indent="0">
              <a:buNone/>
            </a:pPr>
            <a:r>
              <a:rPr lang="tr-TR" dirty="0"/>
              <a:t>		 Öğrenim Hareketliliği 	Staj Hareketliliği</a:t>
            </a: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3</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537744" y="1225870"/>
            <a:ext cx="5797296" cy="1188720"/>
          </a:xfrm>
        </p:spPr>
        <p:txBody>
          <a:bodyPr>
            <a:normAutofit/>
          </a:bodyPr>
          <a:lstStyle/>
          <a:p>
            <a:pPr algn="ctr"/>
            <a:r>
              <a:rPr lang="tr-TR" b="1" dirty="0">
                <a:solidFill>
                  <a:schemeClr val="accent2"/>
                </a:solidFill>
                <a:latin typeface="Kelson Sans" panose="02000500000000000000" pitchFamily="50" charset="-94"/>
              </a:rPr>
              <a:t>Erasmus+ KA131 Öğrenci Hareketliliği </a:t>
            </a:r>
          </a:p>
        </p:txBody>
      </p:sp>
      <p:sp>
        <p:nvSpPr>
          <p:cNvPr id="7" name="Ok: Aşağı 6">
            <a:extLst>
              <a:ext uri="{FF2B5EF4-FFF2-40B4-BE49-F238E27FC236}">
                <a16:creationId xmlns:a16="http://schemas.microsoft.com/office/drawing/2014/main" id="{281BA117-3E10-4139-AC98-F019D154971A}"/>
              </a:ext>
            </a:extLst>
          </p:cNvPr>
          <p:cNvSpPr/>
          <p:nvPr/>
        </p:nvSpPr>
        <p:spPr>
          <a:xfrm>
            <a:off x="2977509" y="2573865"/>
            <a:ext cx="866826" cy="15769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Aşağı 7">
            <a:extLst>
              <a:ext uri="{FF2B5EF4-FFF2-40B4-BE49-F238E27FC236}">
                <a16:creationId xmlns:a16="http://schemas.microsoft.com/office/drawing/2014/main" id="{DB12F442-BA84-4242-B2EE-2FFCFE8EE23E}"/>
              </a:ext>
            </a:extLst>
          </p:cNvPr>
          <p:cNvSpPr/>
          <p:nvPr/>
        </p:nvSpPr>
        <p:spPr>
          <a:xfrm>
            <a:off x="5229877" y="2573866"/>
            <a:ext cx="866826" cy="15769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5673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algn="just"/>
            <a:r>
              <a:rPr lang="tr-TR" sz="2200" dirty="0">
                <a:solidFill>
                  <a:schemeClr val="tx1"/>
                </a:solidFill>
                <a:latin typeface="Kelson Sans" panose="02000500000000000000" pitchFamily="50" charset="-94"/>
              </a:rPr>
              <a:t>Program ülkelerinde bulunan, ECHE sahibi yükseköğretim kurumları arasında imzalanan anlaşmalar kapsamında bir öğrencinin eğitiminin bir dönemini, bölümünün anlaşmalı olduğu diğer bir program ülkesinde geçirdiği projedir.</a:t>
            </a:r>
          </a:p>
          <a:p>
            <a:pPr marL="0" indent="0" algn="just">
              <a:buNone/>
            </a:pPr>
            <a:endParaRPr lang="tr-TR" sz="2200" dirty="0">
              <a:solidFill>
                <a:schemeClr val="tx1"/>
              </a:solidFill>
              <a:latin typeface="Kelson Sans" panose="02000500000000000000" pitchFamily="50" charset="-94"/>
            </a:endParaRPr>
          </a:p>
          <a:p>
            <a:pPr algn="just"/>
            <a:r>
              <a:rPr lang="tr-TR" sz="2200" b="1" dirty="0">
                <a:solidFill>
                  <a:schemeClr val="tx1"/>
                </a:solidFill>
                <a:latin typeface="Kelson Sans" panose="02000500000000000000" pitchFamily="50" charset="-94"/>
              </a:rPr>
              <a:t>Hareketlilik gerçekleştirebilmek için bölümünüzün anlaşması olması gerekir.</a:t>
            </a:r>
            <a:endParaRPr lang="tr-TR" sz="2200" dirty="0">
              <a:solidFill>
                <a:srgbClr val="404040"/>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4</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262535" y="971870"/>
            <a:ext cx="5797296" cy="1188720"/>
          </a:xfrm>
        </p:spPr>
        <p:txBody>
          <a:bodyPr>
            <a:normAutofit/>
          </a:bodyPr>
          <a:lstStyle/>
          <a:p>
            <a:pPr algn="ctr"/>
            <a:r>
              <a:rPr lang="tr-TR" b="1" dirty="0">
                <a:solidFill>
                  <a:schemeClr val="accent2"/>
                </a:solidFill>
                <a:latin typeface="Kelson Sans" panose="02000500000000000000" pitchFamily="50" charset="-94"/>
              </a:rPr>
              <a:t>Erasmus+ Öğrenim Hareketliliği Nedir?</a:t>
            </a:r>
          </a:p>
        </p:txBody>
      </p:sp>
    </p:spTree>
    <p:extLst>
      <p:ext uri="{BB962C8B-B14F-4D97-AF65-F5344CB8AC3E}">
        <p14:creationId xmlns:p14="http://schemas.microsoft.com/office/powerpoint/2010/main" val="187076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algn="just"/>
            <a:r>
              <a:rPr lang="tr-TR" sz="2000" dirty="0">
                <a:solidFill>
                  <a:srgbClr val="404040"/>
                </a:solidFill>
                <a:latin typeface="Kelson Sans" panose="02000500000000000000" pitchFamily="50" charset="-94"/>
              </a:rPr>
              <a:t>Program ülkesinde var olan bir işletmede gerçekleşen, öğrencinin alanı ile ilgili </a:t>
            </a:r>
            <a:r>
              <a:rPr lang="tr-TR" sz="2000" b="1" dirty="0">
                <a:solidFill>
                  <a:srgbClr val="404040"/>
                </a:solidFill>
                <a:latin typeface="Kelson Sans" panose="02000500000000000000" pitchFamily="50" charset="-94"/>
              </a:rPr>
              <a:t>«iş deneyimi» </a:t>
            </a:r>
            <a:r>
              <a:rPr lang="tr-TR" sz="2000" dirty="0">
                <a:solidFill>
                  <a:srgbClr val="404040"/>
                </a:solidFill>
                <a:latin typeface="Kelson Sans" panose="02000500000000000000" pitchFamily="50" charset="-94"/>
              </a:rPr>
              <a:t>kazandığı hareketlilik türüdür.</a:t>
            </a:r>
          </a:p>
          <a:p>
            <a:pPr algn="just"/>
            <a:r>
              <a:rPr lang="tr-TR" sz="2000" dirty="0">
                <a:solidFill>
                  <a:srgbClr val="404040"/>
                </a:solidFill>
                <a:latin typeface="Kelson Sans" panose="02000500000000000000" pitchFamily="50" charset="-94"/>
              </a:rPr>
              <a:t>Öğrencinin BANÜ’ deki bölümünde staj zorunluluğu olup olmamasından bağımsızdır.</a:t>
            </a:r>
          </a:p>
          <a:p>
            <a:pPr algn="just"/>
            <a:r>
              <a:rPr lang="tr-TR" sz="2000" dirty="0">
                <a:solidFill>
                  <a:srgbClr val="404040"/>
                </a:solidFill>
                <a:latin typeface="Kelson Sans" panose="02000500000000000000" pitchFamily="50" charset="-94"/>
              </a:rPr>
              <a:t>Başvuru döneminde </a:t>
            </a:r>
            <a:r>
              <a:rPr lang="tr-TR" sz="2000" b="1" dirty="0">
                <a:solidFill>
                  <a:srgbClr val="404040"/>
                </a:solidFill>
                <a:latin typeface="Kelson Sans" panose="02000500000000000000" pitchFamily="50" charset="-94"/>
              </a:rPr>
              <a:t>öğrenci staj yapacağı yeri bulup ve ön kabul alırsa ek puan alır.</a:t>
            </a: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5</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673352" y="1124270"/>
            <a:ext cx="5797296" cy="1188720"/>
          </a:xfrm>
        </p:spPr>
        <p:txBody>
          <a:bodyPr>
            <a:normAutofit/>
          </a:bodyPr>
          <a:lstStyle/>
          <a:p>
            <a:pPr algn="ctr"/>
            <a:r>
              <a:rPr lang="tr-TR" b="1" dirty="0">
                <a:solidFill>
                  <a:schemeClr val="accent2"/>
                </a:solidFill>
                <a:latin typeface="Kelson Sans" panose="02000500000000000000" pitchFamily="50" charset="-94"/>
              </a:rPr>
              <a:t>Erasmus+ Staj </a:t>
            </a:r>
            <a:br>
              <a:rPr lang="tr-TR" b="1" dirty="0">
                <a:solidFill>
                  <a:schemeClr val="accent2"/>
                </a:solidFill>
                <a:latin typeface="Kelson Sans" panose="02000500000000000000" pitchFamily="50" charset="-94"/>
              </a:rPr>
            </a:br>
            <a:r>
              <a:rPr lang="tr-TR" b="1" dirty="0">
                <a:solidFill>
                  <a:schemeClr val="accent2"/>
                </a:solidFill>
                <a:latin typeface="Kelson Sans" panose="02000500000000000000" pitchFamily="50" charset="-94"/>
              </a:rPr>
              <a:t>Hareketliliği Nedir?</a:t>
            </a:r>
          </a:p>
        </p:txBody>
      </p:sp>
    </p:spTree>
    <p:extLst>
      <p:ext uri="{BB962C8B-B14F-4D97-AF65-F5344CB8AC3E}">
        <p14:creationId xmlns:p14="http://schemas.microsoft.com/office/powerpoint/2010/main" val="427096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6</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262535" y="1221691"/>
            <a:ext cx="5797296" cy="1188720"/>
          </a:xfrm>
        </p:spPr>
        <p:txBody>
          <a:bodyPr>
            <a:normAutofit/>
          </a:bodyPr>
          <a:lstStyle/>
          <a:p>
            <a:pPr algn="ctr"/>
            <a:r>
              <a:rPr lang="tr-TR" sz="4800" b="1" dirty="0">
                <a:solidFill>
                  <a:schemeClr val="accent2"/>
                </a:solidFill>
                <a:latin typeface="Kelson Sans" panose="02000500000000000000" pitchFamily="50" charset="-94"/>
              </a:rPr>
              <a:t>Avantajlar</a:t>
            </a:r>
          </a:p>
        </p:txBody>
      </p:sp>
      <p:sp>
        <p:nvSpPr>
          <p:cNvPr id="10" name="İçerik Yer Tutucusu 2">
            <a:extLst>
              <a:ext uri="{FF2B5EF4-FFF2-40B4-BE49-F238E27FC236}">
                <a16:creationId xmlns:a16="http://schemas.microsoft.com/office/drawing/2014/main" id="{152F3CE9-4A9A-34D8-0CB8-E0C39B01AC5C}"/>
              </a:ext>
            </a:extLst>
          </p:cNvPr>
          <p:cNvSpPr txBox="1">
            <a:spLocks/>
          </p:cNvSpPr>
          <p:nvPr/>
        </p:nvSpPr>
        <p:spPr>
          <a:xfrm>
            <a:off x="1262535" y="2592974"/>
            <a:ext cx="6347714" cy="203203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tr-TR" sz="2600" dirty="0">
                <a:solidFill>
                  <a:srgbClr val="404040"/>
                </a:solidFill>
                <a:latin typeface="Kelson Sans" panose="02000500000000000000" pitchFamily="50" charset="-94"/>
              </a:rPr>
              <a:t>Avrupa Komisyonu bütçesinden finansal destek sağlanır.</a:t>
            </a:r>
          </a:p>
          <a:p>
            <a:pPr algn="just"/>
            <a:r>
              <a:rPr lang="tr-TR" sz="2600" dirty="0">
                <a:solidFill>
                  <a:srgbClr val="404040"/>
                </a:solidFill>
                <a:latin typeface="Kelson Sans" panose="02000500000000000000" pitchFamily="50" charset="-94"/>
              </a:rPr>
              <a:t>ECTS (</a:t>
            </a:r>
            <a:r>
              <a:rPr lang="tr-TR" sz="2600" dirty="0" err="1">
                <a:solidFill>
                  <a:srgbClr val="404040"/>
                </a:solidFill>
                <a:latin typeface="Kelson Sans" panose="02000500000000000000" pitchFamily="50" charset="-94"/>
              </a:rPr>
              <a:t>European</a:t>
            </a:r>
            <a:r>
              <a:rPr lang="tr-TR" sz="2600" dirty="0">
                <a:solidFill>
                  <a:srgbClr val="404040"/>
                </a:solidFill>
                <a:latin typeface="Kelson Sans" panose="02000500000000000000" pitchFamily="50" charset="-94"/>
              </a:rPr>
              <a:t> </a:t>
            </a:r>
            <a:r>
              <a:rPr lang="tr-TR" sz="2600" dirty="0" err="1">
                <a:solidFill>
                  <a:srgbClr val="404040"/>
                </a:solidFill>
                <a:latin typeface="Kelson Sans" panose="02000500000000000000" pitchFamily="50" charset="-94"/>
              </a:rPr>
              <a:t>Credit</a:t>
            </a:r>
            <a:r>
              <a:rPr lang="tr-TR" sz="2600" dirty="0">
                <a:solidFill>
                  <a:srgbClr val="404040"/>
                </a:solidFill>
                <a:latin typeface="Kelson Sans" panose="02000500000000000000" pitchFamily="50" charset="-94"/>
              </a:rPr>
              <a:t> Transfer </a:t>
            </a:r>
            <a:r>
              <a:rPr lang="tr-TR" sz="2600" dirty="0" err="1">
                <a:solidFill>
                  <a:srgbClr val="404040"/>
                </a:solidFill>
                <a:latin typeface="Kelson Sans" panose="02000500000000000000" pitchFamily="50" charset="-94"/>
              </a:rPr>
              <a:t>System</a:t>
            </a:r>
            <a:r>
              <a:rPr lang="tr-TR" sz="2600" dirty="0">
                <a:solidFill>
                  <a:srgbClr val="404040"/>
                </a:solidFill>
                <a:latin typeface="Kelson Sans" panose="02000500000000000000" pitchFamily="50" charset="-94"/>
              </a:rPr>
              <a:t>) sayesinde gidilen üniversitede aynı toplam yükte ders alıp başarılı olursanız </a:t>
            </a:r>
            <a:r>
              <a:rPr lang="tr-TR" sz="2600" b="1" dirty="0" err="1">
                <a:solidFill>
                  <a:srgbClr val="404040"/>
                </a:solidFill>
                <a:latin typeface="Kelson Sans" panose="02000500000000000000" pitchFamily="50" charset="-94"/>
              </a:rPr>
              <a:t>BANÜ’deki</a:t>
            </a:r>
            <a:r>
              <a:rPr lang="tr-TR" sz="2600" b="1" dirty="0">
                <a:solidFill>
                  <a:srgbClr val="404040"/>
                </a:solidFill>
                <a:latin typeface="Kelson Sans" panose="02000500000000000000" pitchFamily="50" charset="-94"/>
              </a:rPr>
              <a:t> eğitiminize dönem kaybı yaşamadan devam edersiniz.</a:t>
            </a:r>
          </a:p>
          <a:p>
            <a:pPr marL="0" marR="0" indent="0" algn="ctr" rtl="0" eaLnBrk="1" fontAlgn="auto" latinLnBrk="0" hangingPunct="1">
              <a:spcBef>
                <a:spcPts val="0"/>
              </a:spcBef>
              <a:spcAft>
                <a:spcPts val="0"/>
              </a:spcAft>
              <a:buNone/>
            </a:pPr>
            <a:r>
              <a:rPr lang="tr-TR" sz="1800" b="0" i="0" u="none" strike="noStrike" kern="1200" baseline="0" dirty="0">
                <a:solidFill>
                  <a:srgbClr val="000000"/>
                </a:solidFill>
                <a:effectLst/>
                <a:latin typeface="Gill Sans MT" panose="020B0502020104020203" pitchFamily="34" charset="0"/>
              </a:rPr>
              <a:t>	</a:t>
            </a:r>
            <a:endParaRPr lang="tr-TR" sz="1800" b="0" i="0" u="none" strike="noStrike" dirty="0">
              <a:effectLst/>
              <a:latin typeface="Arial" panose="020B0604020202020204" pitchFamily="34" charset="0"/>
            </a:endParaRPr>
          </a:p>
          <a:p>
            <a:pPr marL="0" indent="0">
              <a:buFont typeface="Wingdings 3" charset="2"/>
              <a:buNone/>
            </a:pPr>
            <a:endParaRPr lang="tr-TR" dirty="0"/>
          </a:p>
        </p:txBody>
      </p:sp>
    </p:spTree>
    <p:extLst>
      <p:ext uri="{BB962C8B-B14F-4D97-AF65-F5344CB8AC3E}">
        <p14:creationId xmlns:p14="http://schemas.microsoft.com/office/powerpoint/2010/main" val="340318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2928245"/>
          </a:xfrm>
        </p:spPr>
        <p:txBody>
          <a:bodyPr>
            <a:normAutofit lnSpcReduction="10000"/>
          </a:bodyPr>
          <a:lstStyle/>
          <a:p>
            <a:pPr algn="just"/>
            <a:endParaRPr lang="tr-TR" sz="1800" dirty="0">
              <a:solidFill>
                <a:schemeClr val="tx1"/>
              </a:solidFill>
              <a:latin typeface="Kelson Sans" panose="02000500000000000000" pitchFamily="50" charset="-94"/>
            </a:endParaRPr>
          </a:p>
          <a:p>
            <a:pPr algn="just"/>
            <a:r>
              <a:rPr lang="tr-TR" sz="2200" dirty="0">
                <a:solidFill>
                  <a:srgbClr val="404040"/>
                </a:solidFill>
                <a:latin typeface="Kelson Sans" panose="02000500000000000000" pitchFamily="50" charset="-94"/>
              </a:rPr>
              <a:t>Hayatınızın bir dönemini Avrupa’da bir üniversitede öğrenci ya da bir işletmede çalışan olarak geçirme fırsatı sunar.</a:t>
            </a:r>
          </a:p>
          <a:p>
            <a:pPr algn="just"/>
            <a:r>
              <a:rPr lang="tr-TR" sz="2200" dirty="0">
                <a:solidFill>
                  <a:srgbClr val="404040"/>
                </a:solidFill>
                <a:latin typeface="Kelson Sans" panose="02000500000000000000" pitchFamily="50" charset="-94"/>
              </a:rPr>
              <a:t>Yapılan Hibe desteği sayesinde yurtdışında bulunduğunuz süre zarfında </a:t>
            </a:r>
            <a:r>
              <a:rPr lang="tr-TR" sz="2200" b="1" u="sng" dirty="0">
                <a:solidFill>
                  <a:srgbClr val="404040"/>
                </a:solidFill>
                <a:latin typeface="Kelson Sans" panose="02000500000000000000" pitchFamily="50" charset="-94"/>
              </a:rPr>
              <a:t>zorunlu ihtiyaçlarınızın</a:t>
            </a:r>
            <a:r>
              <a:rPr lang="tr-TR" sz="2200" dirty="0">
                <a:solidFill>
                  <a:srgbClr val="404040"/>
                </a:solidFill>
                <a:latin typeface="Kelson Sans" panose="02000500000000000000" pitchFamily="50" charset="-94"/>
              </a:rPr>
              <a:t> karşılanması kolaylaşır.</a:t>
            </a:r>
          </a:p>
          <a:p>
            <a:pPr algn="just"/>
            <a:r>
              <a:rPr lang="tr-TR" sz="2200" dirty="0">
                <a:solidFill>
                  <a:srgbClr val="404040"/>
                </a:solidFill>
                <a:latin typeface="Kelson Sans" panose="02000500000000000000" pitchFamily="50" charset="-94"/>
              </a:rPr>
              <a:t>Yabancı dilinizi özellikle pratik anlamda geliştirir.</a:t>
            </a: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7</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262535" y="1221691"/>
            <a:ext cx="5797296" cy="1188720"/>
          </a:xfrm>
        </p:spPr>
        <p:txBody>
          <a:bodyPr>
            <a:normAutofit/>
          </a:bodyPr>
          <a:lstStyle/>
          <a:p>
            <a:pPr algn="ctr"/>
            <a:r>
              <a:rPr lang="tr-TR" sz="4800" b="1" dirty="0">
                <a:solidFill>
                  <a:schemeClr val="accent2"/>
                </a:solidFill>
                <a:latin typeface="Kelson Sans" panose="02000500000000000000" pitchFamily="50" charset="-94"/>
              </a:rPr>
              <a:t>   Avantajlar</a:t>
            </a:r>
          </a:p>
        </p:txBody>
      </p:sp>
      <p:sp>
        <p:nvSpPr>
          <p:cNvPr id="10" name="İçerik Yer Tutucusu 2">
            <a:extLst>
              <a:ext uri="{FF2B5EF4-FFF2-40B4-BE49-F238E27FC236}">
                <a16:creationId xmlns:a16="http://schemas.microsoft.com/office/drawing/2014/main" id="{152F3CE9-4A9A-34D8-0CB8-E0C39B01AC5C}"/>
              </a:ext>
            </a:extLst>
          </p:cNvPr>
          <p:cNvSpPr txBox="1">
            <a:spLocks/>
          </p:cNvSpPr>
          <p:nvPr/>
        </p:nvSpPr>
        <p:spPr>
          <a:xfrm>
            <a:off x="1262535" y="2965518"/>
            <a:ext cx="6347714" cy="16594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tr-TR" dirty="0"/>
          </a:p>
        </p:txBody>
      </p:sp>
    </p:spTree>
    <p:extLst>
      <p:ext uri="{BB962C8B-B14F-4D97-AF65-F5344CB8AC3E}">
        <p14:creationId xmlns:p14="http://schemas.microsoft.com/office/powerpoint/2010/main" val="122791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319965" y="2471647"/>
            <a:ext cx="6907798" cy="2970166"/>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8</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812953" y="1170653"/>
            <a:ext cx="5797296" cy="1188720"/>
          </a:xfrm>
        </p:spPr>
        <p:txBody>
          <a:bodyPr>
            <a:normAutofit/>
          </a:bodyPr>
          <a:lstStyle/>
          <a:p>
            <a:pPr algn="ctr"/>
            <a:r>
              <a:rPr lang="tr-TR" b="1" dirty="0">
                <a:solidFill>
                  <a:schemeClr val="accent2"/>
                </a:solidFill>
                <a:latin typeface="Kelson Sans" panose="02000500000000000000" pitchFamily="50" charset="-94"/>
              </a:rPr>
              <a:t>Başvuru Kriterleri</a:t>
            </a:r>
            <a:br>
              <a:rPr lang="tr-TR" b="1" dirty="0">
                <a:solidFill>
                  <a:schemeClr val="accent2"/>
                </a:solidFill>
                <a:latin typeface="Kelson Sans" panose="02000500000000000000" pitchFamily="50" charset="-94"/>
              </a:rPr>
            </a:br>
            <a:r>
              <a:rPr lang="tr-TR" b="1" dirty="0">
                <a:solidFill>
                  <a:schemeClr val="accent2"/>
                </a:solidFill>
                <a:latin typeface="Kelson Sans" panose="02000500000000000000" pitchFamily="50" charset="-94"/>
              </a:rPr>
              <a:t>Öğrenim Hareketliliği</a:t>
            </a:r>
          </a:p>
        </p:txBody>
      </p:sp>
      <p:sp>
        <p:nvSpPr>
          <p:cNvPr id="2" name="İçerik Yer Tutucusu 2">
            <a:extLst>
              <a:ext uri="{FF2B5EF4-FFF2-40B4-BE49-F238E27FC236}">
                <a16:creationId xmlns:a16="http://schemas.microsoft.com/office/drawing/2014/main" id="{FEECC452-8999-0AB9-FD39-CFB5411B0AD1}"/>
              </a:ext>
            </a:extLst>
          </p:cNvPr>
          <p:cNvSpPr txBox="1">
            <a:spLocks/>
          </p:cNvSpPr>
          <p:nvPr/>
        </p:nvSpPr>
        <p:spPr>
          <a:xfrm>
            <a:off x="1533751" y="2717181"/>
            <a:ext cx="6347714" cy="297016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tr-TR" dirty="0">
              <a:solidFill>
                <a:schemeClr val="tx1"/>
              </a:solidFill>
              <a:latin typeface="Kelson Sans" panose="02000500000000000000" pitchFamily="50" charset="-94"/>
            </a:endParaRPr>
          </a:p>
          <a:p>
            <a:pPr algn="just">
              <a:lnSpc>
                <a:spcPct val="90000"/>
              </a:lnSpc>
            </a:pPr>
            <a:r>
              <a:rPr lang="tr-TR" sz="2400" dirty="0">
                <a:solidFill>
                  <a:srgbClr val="404040"/>
                </a:solidFill>
                <a:latin typeface="Kelson Sans" panose="02000500000000000000" pitchFamily="50" charset="-94"/>
              </a:rPr>
              <a:t>Başvuru sırasında ve hareketliliği gerçekleştireceği tarihte «örgün eğitim» öğrencisi olmak.</a:t>
            </a:r>
          </a:p>
          <a:p>
            <a:pPr algn="just">
              <a:lnSpc>
                <a:spcPct val="90000"/>
              </a:lnSpc>
            </a:pPr>
            <a:r>
              <a:rPr lang="tr-TR" sz="2400" dirty="0">
                <a:solidFill>
                  <a:srgbClr val="404040"/>
                </a:solidFill>
                <a:latin typeface="Kelson Sans" panose="02000500000000000000" pitchFamily="50" charset="-94"/>
              </a:rPr>
              <a:t>Başvuru döneminde, </a:t>
            </a:r>
            <a:r>
              <a:rPr lang="tr-TR" sz="2400" dirty="0" err="1">
                <a:solidFill>
                  <a:srgbClr val="404040"/>
                </a:solidFill>
                <a:latin typeface="Kelson Sans" panose="02000500000000000000" pitchFamily="50" charset="-94"/>
              </a:rPr>
              <a:t>Önlisans</a:t>
            </a:r>
            <a:r>
              <a:rPr lang="tr-TR" sz="2400" dirty="0">
                <a:solidFill>
                  <a:srgbClr val="404040"/>
                </a:solidFill>
                <a:latin typeface="Kelson Sans" panose="02000500000000000000" pitchFamily="50" charset="-94"/>
              </a:rPr>
              <a:t> ve Lisans öğrencileri için 2.20 ve üzeri, Yüksek Lisans ve Doktora öğrencileri için 2.50 ve üzeri genel not ortalamasına sahip olmak.</a:t>
            </a:r>
          </a:p>
          <a:p>
            <a:pPr algn="just">
              <a:lnSpc>
                <a:spcPct val="90000"/>
              </a:lnSpc>
            </a:pPr>
            <a:r>
              <a:rPr lang="tr-TR" sz="2400" dirty="0">
                <a:solidFill>
                  <a:srgbClr val="404040"/>
                </a:solidFill>
                <a:latin typeface="Kelson Sans" panose="02000500000000000000" pitchFamily="50" charset="-94"/>
              </a:rPr>
              <a:t>Yabancı dil puanına sahip olmak. (55 ve üstü)</a:t>
            </a:r>
          </a:p>
          <a:p>
            <a:pPr algn="just">
              <a:lnSpc>
                <a:spcPct val="90000"/>
              </a:lnSpc>
            </a:pPr>
            <a:r>
              <a:rPr lang="tr-TR" sz="2400" dirty="0">
                <a:solidFill>
                  <a:srgbClr val="404040"/>
                </a:solidFill>
                <a:latin typeface="Kelson Sans" panose="02000500000000000000" pitchFamily="50" charset="-94"/>
              </a:rPr>
              <a:t>Yeterli sayıda ECTS kredi yükü sahibi olmak.</a:t>
            </a:r>
          </a:p>
          <a:p>
            <a:pPr marL="0" indent="0">
              <a:buFont typeface="Wingdings 3" charset="2"/>
              <a:buNone/>
            </a:pPr>
            <a:endParaRPr lang="tr-TR" dirty="0"/>
          </a:p>
        </p:txBody>
      </p:sp>
    </p:spTree>
    <p:extLst>
      <p:ext uri="{BB962C8B-B14F-4D97-AF65-F5344CB8AC3E}">
        <p14:creationId xmlns:p14="http://schemas.microsoft.com/office/powerpoint/2010/main" val="147822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0E0B43-959A-4094-BA39-E74ECF2570AB}"/>
              </a:ext>
            </a:extLst>
          </p:cNvPr>
          <p:cNvSpPr>
            <a:spLocks noGrp="1"/>
          </p:cNvSpPr>
          <p:nvPr>
            <p:ph idx="1"/>
          </p:nvPr>
        </p:nvSpPr>
        <p:spPr>
          <a:xfrm>
            <a:off x="1262535" y="2160590"/>
            <a:ext cx="6347714" cy="3880773"/>
          </a:xfrm>
        </p:spPr>
        <p:txBody>
          <a:bodyPr/>
          <a:lstStyle/>
          <a:p>
            <a:pPr algn="just"/>
            <a:endParaRPr lang="tr-TR" sz="1800" dirty="0">
              <a:solidFill>
                <a:schemeClr val="tx1"/>
              </a:solidFill>
              <a:latin typeface="Kelson Sans" panose="02000500000000000000" pitchFamily="50" charset="-94"/>
            </a:endParaRPr>
          </a:p>
          <a:p>
            <a:pPr marL="0" indent="0">
              <a:buNone/>
            </a:pPr>
            <a:endParaRPr lang="tr-TR" dirty="0"/>
          </a:p>
        </p:txBody>
      </p:sp>
      <p:sp>
        <p:nvSpPr>
          <p:cNvPr id="4" name="Alt Bilgi Yer Tutucusu 3">
            <a:extLst>
              <a:ext uri="{FF2B5EF4-FFF2-40B4-BE49-F238E27FC236}">
                <a16:creationId xmlns:a16="http://schemas.microsoft.com/office/drawing/2014/main" id="{05029DDF-D460-4DC4-A5B7-341BBEE3AB23}"/>
              </a:ext>
            </a:extLst>
          </p:cNvPr>
          <p:cNvSpPr>
            <a:spLocks noGrp="1"/>
          </p:cNvSpPr>
          <p:nvPr>
            <p:ph type="ftr" sz="quarter" idx="11"/>
          </p:nvPr>
        </p:nvSpPr>
        <p:spPr>
          <a:xfrm>
            <a:off x="166353" y="6223925"/>
            <a:ext cx="3617103" cy="273844"/>
          </a:xfrm>
        </p:spPr>
        <p:txBody>
          <a:bodyPr/>
          <a:lstStyle/>
          <a:p>
            <a:r>
              <a:rPr lang="tr-TR" dirty="0"/>
              <a:t>ERASMUS DEĞİŞİM PROGRAMI KOORDİNATÖRLÜĞÜ</a:t>
            </a:r>
            <a:endParaRPr lang="en-US" dirty="0"/>
          </a:p>
        </p:txBody>
      </p:sp>
      <p:sp>
        <p:nvSpPr>
          <p:cNvPr id="5" name="Slayt Numarası Yer Tutucusu 4">
            <a:extLst>
              <a:ext uri="{FF2B5EF4-FFF2-40B4-BE49-F238E27FC236}">
                <a16:creationId xmlns:a16="http://schemas.microsoft.com/office/drawing/2014/main" id="{FAF23A64-9443-456C-9CA8-654C850F5D39}"/>
              </a:ext>
            </a:extLst>
          </p:cNvPr>
          <p:cNvSpPr>
            <a:spLocks noGrp="1"/>
          </p:cNvSpPr>
          <p:nvPr>
            <p:ph type="sldNum" sz="quarter" idx="12"/>
          </p:nvPr>
        </p:nvSpPr>
        <p:spPr>
          <a:xfrm>
            <a:off x="8537795" y="6178284"/>
            <a:ext cx="512638" cy="365125"/>
          </a:xfrm>
        </p:spPr>
        <p:txBody>
          <a:bodyPr>
            <a:normAutofit/>
          </a:bodyPr>
          <a:lstStyle/>
          <a:p>
            <a:fld id="{519954A3-9DFD-4C44-94BA-B95130A3BA1C}" type="slidenum">
              <a:rPr lang="en-US" smtClean="0"/>
              <a:t>9</a:t>
            </a:fld>
            <a:endParaRPr lang="en-US" dirty="0"/>
          </a:p>
        </p:txBody>
      </p:sp>
      <p:sp>
        <p:nvSpPr>
          <p:cNvPr id="6" name="Title 1">
            <a:extLst>
              <a:ext uri="{FF2B5EF4-FFF2-40B4-BE49-F238E27FC236}">
                <a16:creationId xmlns:a16="http://schemas.microsoft.com/office/drawing/2014/main" id="{B8294601-E686-DB9A-4786-404F259F94E2}"/>
              </a:ext>
            </a:extLst>
          </p:cNvPr>
          <p:cNvSpPr>
            <a:spLocks noGrp="1"/>
          </p:cNvSpPr>
          <p:nvPr>
            <p:ph type="title"/>
          </p:nvPr>
        </p:nvSpPr>
        <p:spPr>
          <a:xfrm>
            <a:off x="1808960" y="1250166"/>
            <a:ext cx="5797296" cy="1188720"/>
          </a:xfrm>
        </p:spPr>
        <p:txBody>
          <a:bodyPr>
            <a:normAutofit/>
          </a:bodyPr>
          <a:lstStyle/>
          <a:p>
            <a:pPr algn="ctr"/>
            <a:r>
              <a:rPr lang="tr-TR" b="1" dirty="0">
                <a:solidFill>
                  <a:schemeClr val="accent2"/>
                </a:solidFill>
                <a:latin typeface="Kelson Sans" panose="02000500000000000000" pitchFamily="50" charset="-94"/>
              </a:rPr>
              <a:t>Başvuru Kriterleri</a:t>
            </a:r>
            <a:br>
              <a:rPr lang="tr-TR" b="1" dirty="0">
                <a:solidFill>
                  <a:schemeClr val="accent2"/>
                </a:solidFill>
                <a:latin typeface="Kelson Sans" panose="02000500000000000000" pitchFamily="50" charset="-94"/>
              </a:rPr>
            </a:br>
            <a:r>
              <a:rPr lang="tr-TR" b="1" dirty="0">
                <a:solidFill>
                  <a:schemeClr val="accent2"/>
                </a:solidFill>
                <a:latin typeface="Kelson Sans" panose="02000500000000000000" pitchFamily="50" charset="-94"/>
              </a:rPr>
              <a:t>Öğrenim Hareketliliği</a:t>
            </a:r>
          </a:p>
        </p:txBody>
      </p:sp>
      <p:sp>
        <p:nvSpPr>
          <p:cNvPr id="2" name="İçerik Yer Tutucusu 2">
            <a:extLst>
              <a:ext uri="{FF2B5EF4-FFF2-40B4-BE49-F238E27FC236}">
                <a16:creationId xmlns:a16="http://schemas.microsoft.com/office/drawing/2014/main" id="{57E44BD6-7F29-C393-708A-D9624D56609B}"/>
              </a:ext>
            </a:extLst>
          </p:cNvPr>
          <p:cNvSpPr txBox="1">
            <a:spLocks/>
          </p:cNvSpPr>
          <p:nvPr/>
        </p:nvSpPr>
        <p:spPr>
          <a:xfrm>
            <a:off x="1533751" y="2717181"/>
            <a:ext cx="6347714" cy="34611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tr-TR" sz="2200" dirty="0">
                <a:solidFill>
                  <a:srgbClr val="404040"/>
                </a:solidFill>
                <a:latin typeface="Kelson Sans" panose="02000500000000000000" pitchFamily="50" charset="-94"/>
              </a:rPr>
              <a:t>Bir öğrenim kademesinde toplam 12 ay olan Erasmus+ Değişimi hakkının içerisinde bir dönem faaliyette bulunmak için yeterli süreye halen sahip olmak.</a:t>
            </a:r>
          </a:p>
          <a:p>
            <a:pPr algn="just"/>
            <a:r>
              <a:rPr lang="tr-TR" sz="2200" dirty="0">
                <a:solidFill>
                  <a:srgbClr val="404040"/>
                </a:solidFill>
                <a:latin typeface="Kelson Sans" panose="02000500000000000000" pitchFamily="50" charset="-94"/>
              </a:rPr>
              <a:t>Yabancı uyruklu BANÜ öğrencileri de programdan aynı şartlar ile yararlanabilirler.</a:t>
            </a:r>
          </a:p>
          <a:p>
            <a:pPr algn="just"/>
            <a:endParaRPr lang="tr-TR" sz="2200" dirty="0">
              <a:solidFill>
                <a:srgbClr val="404040"/>
              </a:solidFill>
              <a:latin typeface="Kelson Sans" panose="02000500000000000000" pitchFamily="50" charset="-94"/>
            </a:endParaRPr>
          </a:p>
          <a:p>
            <a:pPr algn="just"/>
            <a:endParaRPr lang="tr-TR" sz="2200" dirty="0">
              <a:solidFill>
                <a:srgbClr val="404040"/>
              </a:solidFill>
              <a:latin typeface="Kelson Sans" panose="02000500000000000000" pitchFamily="50" charset="-94"/>
            </a:endParaRPr>
          </a:p>
          <a:p>
            <a:pPr marL="0" indent="0" algn="just">
              <a:buNone/>
            </a:pPr>
            <a:endParaRPr lang="tr-TR" sz="2200" dirty="0">
              <a:solidFill>
                <a:srgbClr val="404040"/>
              </a:solidFill>
              <a:latin typeface="Kelson Sans" panose="02000500000000000000" pitchFamily="50" charset="-94"/>
            </a:endParaRPr>
          </a:p>
          <a:p>
            <a:pPr marL="0" indent="0">
              <a:buFont typeface="Wingdings 3" charset="2"/>
              <a:buNone/>
            </a:pPr>
            <a:endParaRPr lang="tr-TR" dirty="0"/>
          </a:p>
        </p:txBody>
      </p:sp>
    </p:spTree>
    <p:extLst>
      <p:ext uri="{BB962C8B-B14F-4D97-AF65-F5344CB8AC3E}">
        <p14:creationId xmlns:p14="http://schemas.microsoft.com/office/powerpoint/2010/main" val="1451557647"/>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Yüzeyler">
  <a:themeElements>
    <a:clrScheme name="Yüzeyler">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364</TotalTime>
  <Words>1330</Words>
  <Application>Microsoft Office PowerPoint</Application>
  <PresentationFormat>Ekran Gösterisi (4:3)</PresentationFormat>
  <Paragraphs>187</Paragraphs>
  <Slides>24</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24</vt:i4>
      </vt:variant>
    </vt:vector>
  </HeadingPairs>
  <TitlesOfParts>
    <vt:vector size="33" baseType="lpstr">
      <vt:lpstr>Arial</vt:lpstr>
      <vt:lpstr>Calibri</vt:lpstr>
      <vt:lpstr>Gill Sans MT</vt:lpstr>
      <vt:lpstr>Kelson Sans</vt:lpstr>
      <vt:lpstr>Times New Roman</vt:lpstr>
      <vt:lpstr>Trebuchet MS</vt:lpstr>
      <vt:lpstr>Wingdings 3</vt:lpstr>
      <vt:lpstr>Yüzeyler</vt:lpstr>
      <vt:lpstr>1_Yüzeyler</vt:lpstr>
      <vt:lpstr> ERASMUS+ KA131 Öğrenim ve Staj Hareketliliği Bilgilendirme Toplantısı 17.10.2025 saat: 11.00</vt:lpstr>
      <vt:lpstr>Erasmus+ Nedir?</vt:lpstr>
      <vt:lpstr>Erasmus+ KA131 Öğrenci Hareketliliği </vt:lpstr>
      <vt:lpstr>Erasmus+ Öğrenim Hareketliliği Nedir?</vt:lpstr>
      <vt:lpstr>Erasmus+ Staj  Hareketliliği Nedir?</vt:lpstr>
      <vt:lpstr>Avantajlar</vt:lpstr>
      <vt:lpstr>   Avantajlar</vt:lpstr>
      <vt:lpstr>Başvuru Kriterleri Öğrenim Hareketliliği</vt:lpstr>
      <vt:lpstr>Başvuru Kriterleri Öğrenim Hareketliliği</vt:lpstr>
      <vt:lpstr>Başvuru Kriterleri Öğrenim Hareketliliği</vt:lpstr>
      <vt:lpstr>Öğrenci Seçim Usulü Öğrenim Hareketliliği</vt:lpstr>
      <vt:lpstr>Öğrenci Seçim Usulü Öğrenim Hareketliliği</vt:lpstr>
      <vt:lpstr>STAJ Hareketliliği Başvuru Kriterleri </vt:lpstr>
      <vt:lpstr>STAJ Hareketliliği Seçim Usulü</vt:lpstr>
      <vt:lpstr>2025 Sözleşme Dönemi Kapsamında  Program Ülkeleri ve Hibe Miktarları</vt:lpstr>
      <vt:lpstr>Seyahat</vt:lpstr>
      <vt:lpstr>Yeşil Seyahat </vt:lpstr>
      <vt:lpstr>ERASMUS Nedir? Ne değildir? </vt:lpstr>
      <vt:lpstr>2026-2027 Güz Döneminde Erasmus+ Hareketliliğinden Yararlanmak Adımlar: </vt:lpstr>
      <vt:lpstr>2026-2027 Güz Dönemi Hareketliliği İçin Erasmus+ Yabancı Dil Sınavı Başvuruları </vt:lpstr>
      <vt:lpstr>Biz Neredeyiz? </vt:lpstr>
      <vt:lpstr>PowerPoint Sunusu</vt:lpstr>
      <vt:lpstr>PowerPoint Sunusu</vt:lpstr>
      <vt:lpstr>ERASMUS+ KA131 ÖĞRENCİ HAREKETLİLİĞİ BİLGİLENDİRME TOPLANTISI MEMNUNİYET ANKETİ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Adı</dc:title>
  <dc:creator>ABDULKADİR ÖZDEMİR</dc:creator>
  <cp:lastModifiedBy>NİSA DURAK</cp:lastModifiedBy>
  <cp:revision>37</cp:revision>
  <dcterms:created xsi:type="dcterms:W3CDTF">2020-09-02T10:08:33Z</dcterms:created>
  <dcterms:modified xsi:type="dcterms:W3CDTF">2025-10-20T07:32:01Z</dcterms:modified>
</cp:coreProperties>
</file>